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1"/>
  </p:sldMasterIdLst>
  <p:notesMasterIdLst>
    <p:notesMasterId r:id="rId32"/>
  </p:notesMasterIdLst>
  <p:handoutMasterIdLst>
    <p:handoutMasterId r:id="rId33"/>
  </p:handoutMasterIdLst>
  <p:sldIdLst>
    <p:sldId id="293" r:id="rId2"/>
    <p:sldId id="1139" r:id="rId3"/>
    <p:sldId id="976" r:id="rId4"/>
    <p:sldId id="999" r:id="rId5"/>
    <p:sldId id="1126" r:id="rId6"/>
    <p:sldId id="794" r:id="rId7"/>
    <p:sldId id="911" r:id="rId8"/>
    <p:sldId id="1220" r:id="rId9"/>
    <p:sldId id="1021" r:id="rId10"/>
    <p:sldId id="944" r:id="rId11"/>
    <p:sldId id="1063" r:id="rId12"/>
    <p:sldId id="1143" r:id="rId13"/>
    <p:sldId id="1142" r:id="rId14"/>
    <p:sldId id="1216" r:id="rId15"/>
    <p:sldId id="257" r:id="rId16"/>
    <p:sldId id="1225" r:id="rId17"/>
    <p:sldId id="1222" r:id="rId18"/>
    <p:sldId id="264" r:id="rId19"/>
    <p:sldId id="265" r:id="rId20"/>
    <p:sldId id="1221" r:id="rId21"/>
    <p:sldId id="259" r:id="rId22"/>
    <p:sldId id="260" r:id="rId23"/>
    <p:sldId id="261" r:id="rId24"/>
    <p:sldId id="1223" r:id="rId25"/>
    <p:sldId id="268" r:id="rId26"/>
    <p:sldId id="270" r:id="rId27"/>
    <p:sldId id="271" r:id="rId28"/>
    <p:sldId id="276" r:id="rId29"/>
    <p:sldId id="279" r:id="rId30"/>
    <p:sldId id="996" r:id="rId31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C"/>
    <a:srgbClr val="EC4755"/>
    <a:srgbClr val="FF7F85"/>
    <a:srgbClr val="1623FF"/>
    <a:srgbClr val="FA0000"/>
    <a:srgbClr val="FF2CFB"/>
    <a:srgbClr val="FA99FF"/>
    <a:srgbClr val="FFFF00"/>
    <a:srgbClr val="FFCC9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B980A4-F0B7-144C-A12B-A31288B2990C}" v="291" dt="2024-09-13T21:18:22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6"/>
    <p:restoredTop sz="90678"/>
  </p:normalViewPr>
  <p:slideViewPr>
    <p:cSldViewPr>
      <p:cViewPr varScale="1">
        <p:scale>
          <a:sx n="170" d="100"/>
          <a:sy n="170" d="100"/>
        </p:scale>
        <p:origin x="128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50" d="100"/>
          <a:sy n="150" d="100"/>
        </p:scale>
        <p:origin x="6720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en, Sergey (NIH/NHGRI) [E]" userId="8ee87034-dc24-45f4-a8cb-317cfd60ceae" providerId="ADAL" clId="{A3B980A4-F0B7-144C-A12B-A31288B2990C}"/>
    <pc:docChg chg="custSel addSld delSld modSld">
      <pc:chgData name="Koren, Sergey (NIH/NHGRI) [E]" userId="8ee87034-dc24-45f4-a8cb-317cfd60ceae" providerId="ADAL" clId="{A3B980A4-F0B7-144C-A12B-A31288B2990C}" dt="2024-09-13T21:33:43.611" v="574" actId="478"/>
      <pc:docMkLst>
        <pc:docMk/>
      </pc:docMkLst>
      <pc:sldChg chg="addSp delSp modSp mod delAnim modAnim">
        <pc:chgData name="Koren, Sergey (NIH/NHGRI) [E]" userId="8ee87034-dc24-45f4-a8cb-317cfd60ceae" providerId="ADAL" clId="{A3B980A4-F0B7-144C-A12B-A31288B2990C}" dt="2024-09-13T21:18:22.974" v="498"/>
        <pc:sldMkLst>
          <pc:docMk/>
          <pc:sldMk cId="0" sldId="257"/>
        </pc:sldMkLst>
        <pc:spChg chg="mod">
          <ac:chgData name="Koren, Sergey (NIH/NHGRI) [E]" userId="8ee87034-dc24-45f4-a8cb-317cfd60ceae" providerId="ADAL" clId="{A3B980A4-F0B7-144C-A12B-A31288B2990C}" dt="2024-09-13T15:19:56.302" v="53" actId="20577"/>
          <ac:spMkLst>
            <pc:docMk/>
            <pc:sldMk cId="0" sldId="257"/>
            <ac:spMk id="3" creationId="{D9311D86-2FF6-4A5D-92BB-BB907D5A53CE}"/>
          </ac:spMkLst>
        </pc:spChg>
        <pc:spChg chg="add del mod">
          <ac:chgData name="Koren, Sergey (NIH/NHGRI) [E]" userId="8ee87034-dc24-45f4-a8cb-317cfd60ceae" providerId="ADAL" clId="{A3B980A4-F0B7-144C-A12B-A31288B2990C}" dt="2024-09-13T15:44:12.374" v="465"/>
          <ac:spMkLst>
            <pc:docMk/>
            <pc:sldMk cId="0" sldId="257"/>
            <ac:spMk id="4" creationId="{21C46F42-CF5D-BFD8-4E2C-6EB9B68FA29D}"/>
          </ac:spMkLst>
        </pc:spChg>
        <pc:spChg chg="del">
          <ac:chgData name="Koren, Sergey (NIH/NHGRI) [E]" userId="8ee87034-dc24-45f4-a8cb-317cfd60ceae" providerId="ADAL" clId="{A3B980A4-F0B7-144C-A12B-A31288B2990C}" dt="2024-09-13T15:44:09.911" v="463" actId="478"/>
          <ac:spMkLst>
            <pc:docMk/>
            <pc:sldMk cId="0" sldId="257"/>
            <ac:spMk id="6" creationId="{EBC0B122-BC13-89DB-06D3-2CCB4E485568}"/>
          </ac:spMkLst>
        </pc:spChg>
        <pc:spChg chg="mod">
          <ac:chgData name="Koren, Sergey (NIH/NHGRI) [E]" userId="8ee87034-dc24-45f4-a8cb-317cfd60ceae" providerId="ADAL" clId="{A3B980A4-F0B7-144C-A12B-A31288B2990C}" dt="2024-09-13T15:23:33.158" v="138" actId="20577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Koren, Sergey (NIH/NHGRI) [E]" userId="8ee87034-dc24-45f4-a8cb-317cfd60ceae" providerId="ADAL" clId="{A3B980A4-F0B7-144C-A12B-A31288B2990C}" dt="2024-09-13T15:39:37.025" v="234" actId="478"/>
          <ac:spMkLst>
            <pc:docMk/>
            <pc:sldMk cId="0" sldId="257"/>
            <ac:spMk id="69" creationId="{00000000-0000-0000-0000-000000000000}"/>
          </ac:spMkLst>
        </pc:spChg>
        <pc:grpChg chg="mod">
          <ac:chgData name="Koren, Sergey (NIH/NHGRI) [E]" userId="8ee87034-dc24-45f4-a8cb-317cfd60ceae" providerId="ADAL" clId="{A3B980A4-F0B7-144C-A12B-A31288B2990C}" dt="2024-09-13T16:02:40.443" v="467" actId="1036"/>
          <ac:grpSpMkLst>
            <pc:docMk/>
            <pc:sldMk cId="0" sldId="257"/>
            <ac:grpSpMk id="7" creationId="{8A5F3EE9-B616-1B4A-FB8C-52256147EE27}"/>
          </ac:grpSpMkLst>
        </pc:grpChg>
        <pc:picChg chg="add del">
          <ac:chgData name="Koren, Sergey (NIH/NHGRI) [E]" userId="8ee87034-dc24-45f4-a8cb-317cfd60ceae" providerId="ADAL" clId="{A3B980A4-F0B7-144C-A12B-A31288B2990C}" dt="2024-09-13T21:14:34.805" v="478" actId="478"/>
          <ac:picMkLst>
            <pc:docMk/>
            <pc:sldMk cId="0" sldId="257"/>
            <ac:picMk id="1026" creationId="{E14C980C-5966-93A2-5BB6-FFA43DA35361}"/>
          </ac:picMkLst>
        </pc:picChg>
        <pc:picChg chg="add del mod">
          <ac:chgData name="Koren, Sergey (NIH/NHGRI) [E]" userId="8ee87034-dc24-45f4-a8cb-317cfd60ceae" providerId="ADAL" clId="{A3B980A4-F0B7-144C-A12B-A31288B2990C}" dt="2024-09-13T21:17:04.452" v="482" actId="478"/>
          <ac:picMkLst>
            <pc:docMk/>
            <pc:sldMk cId="0" sldId="257"/>
            <ac:picMk id="1028" creationId="{A520EE67-F62E-71E2-0340-98D39E858E6E}"/>
          </ac:picMkLst>
        </pc:picChg>
        <pc:picChg chg="add mod">
          <ac:chgData name="Koren, Sergey (NIH/NHGRI) [E]" userId="8ee87034-dc24-45f4-a8cb-317cfd60ceae" providerId="ADAL" clId="{A3B980A4-F0B7-144C-A12B-A31288B2990C}" dt="2024-09-13T21:18:08.375" v="495" actId="14100"/>
          <ac:picMkLst>
            <pc:docMk/>
            <pc:sldMk cId="0" sldId="257"/>
            <ac:picMk id="1030" creationId="{FBD573DF-00AC-B5A5-5E9B-0F444D81A922}"/>
          </ac:picMkLst>
        </pc:picChg>
        <pc:picChg chg="add mod">
          <ac:chgData name="Koren, Sergey (NIH/NHGRI) [E]" userId="8ee87034-dc24-45f4-a8cb-317cfd60ceae" providerId="ADAL" clId="{A3B980A4-F0B7-144C-A12B-A31288B2990C}" dt="2024-09-13T21:18:14.450" v="497" actId="1076"/>
          <ac:picMkLst>
            <pc:docMk/>
            <pc:sldMk cId="0" sldId="257"/>
            <ac:picMk id="1032" creationId="{AF62724C-2A21-4261-04AA-043112BD4A9F}"/>
          </ac:picMkLst>
        </pc:picChg>
      </pc:sldChg>
      <pc:sldChg chg="delSp modSp mod">
        <pc:chgData name="Koren, Sergey (NIH/NHGRI) [E]" userId="8ee87034-dc24-45f4-a8cb-317cfd60ceae" providerId="ADAL" clId="{A3B980A4-F0B7-144C-A12B-A31288B2990C}" dt="2024-09-13T21:33:43.611" v="574" actId="478"/>
        <pc:sldMkLst>
          <pc:docMk/>
          <pc:sldMk cId="0" sldId="259"/>
        </pc:sldMkLst>
        <pc:spChg chg="del mod">
          <ac:chgData name="Koren, Sergey (NIH/NHGRI) [E]" userId="8ee87034-dc24-45f4-a8cb-317cfd60ceae" providerId="ADAL" clId="{A3B980A4-F0B7-144C-A12B-A31288B2990C}" dt="2024-09-13T21:33:43.611" v="574" actId="478"/>
          <ac:spMkLst>
            <pc:docMk/>
            <pc:sldMk cId="0" sldId="259"/>
            <ac:spMk id="5" creationId="{5CF303D3-31D4-9EBB-493C-DC7498B0473F}"/>
          </ac:spMkLst>
        </pc:spChg>
      </pc:sldChg>
      <pc:sldChg chg="modSp mod">
        <pc:chgData name="Koren, Sergey (NIH/NHGRI) [E]" userId="8ee87034-dc24-45f4-a8cb-317cfd60ceae" providerId="ADAL" clId="{A3B980A4-F0B7-144C-A12B-A31288B2990C}" dt="2024-09-13T21:33:04.645" v="572" actId="207"/>
        <pc:sldMkLst>
          <pc:docMk/>
          <pc:sldMk cId="0" sldId="264"/>
        </pc:sldMkLst>
        <pc:spChg chg="mod">
          <ac:chgData name="Koren, Sergey (NIH/NHGRI) [E]" userId="8ee87034-dc24-45f4-a8cb-317cfd60ceae" providerId="ADAL" clId="{A3B980A4-F0B7-144C-A12B-A31288B2990C}" dt="2024-09-13T21:33:04.645" v="572" actId="207"/>
          <ac:spMkLst>
            <pc:docMk/>
            <pc:sldMk cId="0" sldId="264"/>
            <ac:spMk id="6" creationId="{9D8FB98E-23FD-B3A2-80C1-B4C40C39F39E}"/>
          </ac:spMkLst>
        </pc:spChg>
        <pc:spChg chg="mod">
          <ac:chgData name="Koren, Sergey (NIH/NHGRI) [E]" userId="8ee87034-dc24-45f4-a8cb-317cfd60ceae" providerId="ADAL" clId="{A3B980A4-F0B7-144C-A12B-A31288B2990C}" dt="2024-09-13T21:31:33.812" v="505" actId="255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Koren, Sergey (NIH/NHGRI) [E]" userId="8ee87034-dc24-45f4-a8cb-317cfd60ceae" providerId="ADAL" clId="{A3B980A4-F0B7-144C-A12B-A31288B2990C}" dt="2024-09-13T21:31:30.237" v="504" actId="255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Koren, Sergey (NIH/NHGRI) [E]" userId="8ee87034-dc24-45f4-a8cb-317cfd60ceae" providerId="ADAL" clId="{A3B980A4-F0B7-144C-A12B-A31288B2990C}" dt="2024-09-13T21:31:26.262" v="503" actId="255"/>
          <ac:spMkLst>
            <pc:docMk/>
            <pc:sldMk cId="0" sldId="264"/>
            <ac:spMk id="157" creationId="{00000000-0000-0000-0000-000000000000}"/>
          </ac:spMkLst>
        </pc:spChg>
        <pc:grpChg chg="mod">
          <ac:chgData name="Koren, Sergey (NIH/NHGRI) [E]" userId="8ee87034-dc24-45f4-a8cb-317cfd60ceae" providerId="ADAL" clId="{A3B980A4-F0B7-144C-A12B-A31288B2990C}" dt="2024-09-13T21:31:16.095" v="501" actId="14100"/>
          <ac:grpSpMkLst>
            <pc:docMk/>
            <pc:sldMk cId="0" sldId="264"/>
            <ac:grpSpMk id="12" creationId="{B920E9EB-574C-9C6A-02CD-E85A1F337E88}"/>
          </ac:grpSpMkLst>
        </pc:grpChg>
        <pc:cxnChg chg="mod">
          <ac:chgData name="Koren, Sergey (NIH/NHGRI) [E]" userId="8ee87034-dc24-45f4-a8cb-317cfd60ceae" providerId="ADAL" clId="{A3B980A4-F0B7-144C-A12B-A31288B2990C}" dt="2024-09-13T21:31:26.262" v="503" actId="255"/>
          <ac:cxnSpMkLst>
            <pc:docMk/>
            <pc:sldMk cId="0" sldId="264"/>
            <ac:cxnSpMk id="160" creationId="{00000000-0000-0000-0000-000000000000}"/>
          </ac:cxnSpMkLst>
        </pc:cxnChg>
        <pc:cxnChg chg="mod">
          <ac:chgData name="Koren, Sergey (NIH/NHGRI) [E]" userId="8ee87034-dc24-45f4-a8cb-317cfd60ceae" providerId="ADAL" clId="{A3B980A4-F0B7-144C-A12B-A31288B2990C}" dt="2024-09-13T21:31:26.262" v="503" actId="255"/>
          <ac:cxnSpMkLst>
            <pc:docMk/>
            <pc:sldMk cId="0" sldId="264"/>
            <ac:cxnSpMk id="161" creationId="{00000000-0000-0000-0000-000000000000}"/>
          </ac:cxnSpMkLst>
        </pc:cxnChg>
      </pc:sldChg>
      <pc:sldChg chg="modSp add del mod">
        <pc:chgData name="Koren, Sergey (NIH/NHGRI) [E]" userId="8ee87034-dc24-45f4-a8cb-317cfd60ceae" providerId="ADAL" clId="{A3B980A4-F0B7-144C-A12B-A31288B2990C}" dt="2024-09-13T15:18:50.813" v="26" actId="2696"/>
        <pc:sldMkLst>
          <pc:docMk/>
          <pc:sldMk cId="1679594593" sldId="1224"/>
        </pc:sldMkLst>
        <pc:spChg chg="mod">
          <ac:chgData name="Koren, Sergey (NIH/NHGRI) [E]" userId="8ee87034-dc24-45f4-a8cb-317cfd60ceae" providerId="ADAL" clId="{A3B980A4-F0B7-144C-A12B-A31288B2990C}" dt="2024-09-13T15:18:44.880" v="24" actId="20577"/>
          <ac:spMkLst>
            <pc:docMk/>
            <pc:sldMk cId="1679594593" sldId="1224"/>
            <ac:spMk id="5" creationId="{80CDFBED-0831-5542-8029-634C4FDF2071}"/>
          </ac:spMkLst>
        </pc:spChg>
      </pc:sldChg>
      <pc:sldChg chg="addSp delSp modSp add mod delAnim modAnim">
        <pc:chgData name="Koren, Sergey (NIH/NHGRI) [E]" userId="8ee87034-dc24-45f4-a8cb-317cfd60ceae" providerId="ADAL" clId="{A3B980A4-F0B7-144C-A12B-A31288B2990C}" dt="2024-09-13T16:57:32.285" v="475"/>
        <pc:sldMkLst>
          <pc:docMk/>
          <pc:sldMk cId="527326935" sldId="1225"/>
        </pc:sldMkLst>
        <pc:spChg chg="add mod">
          <ac:chgData name="Koren, Sergey (NIH/NHGRI) [E]" userId="8ee87034-dc24-45f4-a8cb-317cfd60ceae" providerId="ADAL" clId="{A3B980A4-F0B7-144C-A12B-A31288B2990C}" dt="2024-09-13T15:40:19.536" v="251" actId="1076"/>
          <ac:spMkLst>
            <pc:docMk/>
            <pc:sldMk cId="527326935" sldId="1225"/>
            <ac:spMk id="4" creationId="{7F5693A1-DC4D-425B-5E03-68FD0C8BD9F1}"/>
          </ac:spMkLst>
        </pc:spChg>
        <pc:spChg chg="del">
          <ac:chgData name="Koren, Sergey (NIH/NHGRI) [E]" userId="8ee87034-dc24-45f4-a8cb-317cfd60ceae" providerId="ADAL" clId="{A3B980A4-F0B7-144C-A12B-A31288B2990C}" dt="2024-09-13T15:40:11.152" v="250" actId="478"/>
          <ac:spMkLst>
            <pc:docMk/>
            <pc:sldMk cId="527326935" sldId="1225"/>
            <ac:spMk id="6" creationId="{EBC0B122-BC13-89DB-06D3-2CCB4E485568}"/>
          </ac:spMkLst>
        </pc:spChg>
        <pc:spChg chg="mod">
          <ac:chgData name="Koren, Sergey (NIH/NHGRI) [E]" userId="8ee87034-dc24-45f4-a8cb-317cfd60ceae" providerId="ADAL" clId="{A3B980A4-F0B7-144C-A12B-A31288B2990C}" dt="2024-09-13T15:42:40.356" v="364" actId="20577"/>
          <ac:spMkLst>
            <pc:docMk/>
            <pc:sldMk cId="527326935" sldId="1225"/>
            <ac:spMk id="9" creationId="{9FA07319-AFD8-138C-0BC0-4E6568E782ED}"/>
          </ac:spMkLst>
        </pc:spChg>
        <pc:spChg chg="mod">
          <ac:chgData name="Koren, Sergey (NIH/NHGRI) [E]" userId="8ee87034-dc24-45f4-a8cb-317cfd60ceae" providerId="ADAL" clId="{A3B980A4-F0B7-144C-A12B-A31288B2990C}" dt="2024-09-13T15:42:09.374" v="359" actId="1035"/>
          <ac:spMkLst>
            <pc:docMk/>
            <pc:sldMk cId="527326935" sldId="1225"/>
            <ac:spMk id="19" creationId="{4446C46A-5F73-05D5-FE66-6E54E764EBB8}"/>
          </ac:spMkLst>
        </pc:spChg>
        <pc:spChg chg="mod">
          <ac:chgData name="Koren, Sergey (NIH/NHGRI) [E]" userId="8ee87034-dc24-45f4-a8cb-317cfd60ceae" providerId="ADAL" clId="{A3B980A4-F0B7-144C-A12B-A31288B2990C}" dt="2024-09-13T15:43:26.680" v="426" actId="14100"/>
          <ac:spMkLst>
            <pc:docMk/>
            <pc:sldMk cId="527326935" sldId="1225"/>
            <ac:spMk id="24" creationId="{558C95B1-B97C-419C-3686-5CB04417754D}"/>
          </ac:spMkLst>
        </pc:spChg>
        <pc:spChg chg="mod">
          <ac:chgData name="Koren, Sergey (NIH/NHGRI) [E]" userId="8ee87034-dc24-45f4-a8cb-317cfd60ceae" providerId="ADAL" clId="{A3B980A4-F0B7-144C-A12B-A31288B2990C}" dt="2024-09-13T15:39:24.981" v="229" actId="14100"/>
          <ac:spMkLst>
            <pc:docMk/>
            <pc:sldMk cId="527326935" sldId="1225"/>
            <ac:spMk id="67" creationId="{00000000-0000-0000-0000-000000000000}"/>
          </ac:spMkLst>
        </pc:spChg>
        <pc:spChg chg="del">
          <ac:chgData name="Koren, Sergey (NIH/NHGRI) [E]" userId="8ee87034-dc24-45f4-a8cb-317cfd60ceae" providerId="ADAL" clId="{A3B980A4-F0B7-144C-A12B-A31288B2990C}" dt="2024-09-13T16:57:06.421" v="468" actId="478"/>
          <ac:spMkLst>
            <pc:docMk/>
            <pc:sldMk cId="527326935" sldId="1225"/>
            <ac:spMk id="69" creationId="{00000000-0000-0000-0000-000000000000}"/>
          </ac:spMkLst>
        </pc:spChg>
        <pc:grpChg chg="add mod">
          <ac:chgData name="Koren, Sergey (NIH/NHGRI) [E]" userId="8ee87034-dc24-45f4-a8cb-317cfd60ceae" providerId="ADAL" clId="{A3B980A4-F0B7-144C-A12B-A31288B2990C}" dt="2024-09-13T15:43:45.706" v="427" actId="164"/>
          <ac:grpSpMkLst>
            <pc:docMk/>
            <pc:sldMk cId="527326935" sldId="1225"/>
            <ac:grpSpMk id="5" creationId="{B9AECB51-6A84-8BD6-6768-25C80399965B}"/>
          </ac:grpSpMkLst>
        </pc:grpChg>
        <pc:grpChg chg="del">
          <ac:chgData name="Koren, Sergey (NIH/NHGRI) [E]" userId="8ee87034-dc24-45f4-a8cb-317cfd60ceae" providerId="ADAL" clId="{A3B980A4-F0B7-144C-A12B-A31288B2990C}" dt="2024-09-13T15:38:58.525" v="214" actId="478"/>
          <ac:grpSpMkLst>
            <pc:docMk/>
            <pc:sldMk cId="527326935" sldId="1225"/>
            <ac:grpSpMk id="7" creationId="{8A5F3EE9-B616-1B4A-FB8C-52256147EE27}"/>
          </ac:grpSpMkLst>
        </pc:grpChg>
        <pc:grpChg chg="add mod">
          <ac:chgData name="Koren, Sergey (NIH/NHGRI) [E]" userId="8ee87034-dc24-45f4-a8cb-317cfd60ceae" providerId="ADAL" clId="{A3B980A4-F0B7-144C-A12B-A31288B2990C}" dt="2024-09-13T15:41:30.204" v="290" actId="1076"/>
          <ac:grpSpMkLst>
            <pc:docMk/>
            <pc:sldMk cId="527326935" sldId="1225"/>
            <ac:grpSpMk id="17" creationId="{B47A3CA7-D1D7-CFF3-4049-86580D33FB3C}"/>
          </ac:grpSpMkLst>
        </pc:grpChg>
        <pc:grpChg chg="add mod">
          <ac:chgData name="Koren, Sergey (NIH/NHGRI) [E]" userId="8ee87034-dc24-45f4-a8cb-317cfd60ceae" providerId="ADAL" clId="{A3B980A4-F0B7-144C-A12B-A31288B2990C}" dt="2024-09-13T15:42:51.230" v="367" actId="1076"/>
          <ac:grpSpMkLst>
            <pc:docMk/>
            <pc:sldMk cId="527326935" sldId="1225"/>
            <ac:grpSpMk id="22" creationId="{207FECB8-89D0-79F8-497C-79FEDE565BB8}"/>
          </ac:grpSpMkLst>
        </pc:grpChg>
        <pc:grpChg chg="add mod">
          <ac:chgData name="Koren, Sergey (NIH/NHGRI) [E]" userId="8ee87034-dc24-45f4-a8cb-317cfd60ceae" providerId="ADAL" clId="{A3B980A4-F0B7-144C-A12B-A31288B2990C}" dt="2024-09-13T15:43:45.706" v="427" actId="164"/>
          <ac:grpSpMkLst>
            <pc:docMk/>
            <pc:sldMk cId="527326935" sldId="1225"/>
            <ac:grpSpMk id="27" creationId="{6CAA7C47-D2D9-5A9D-FD13-FB05F64BAEF1}"/>
          </ac:grpSpMkLst>
        </pc:grpChg>
        <pc:picChg chg="add mod">
          <ac:chgData name="Koren, Sergey (NIH/NHGRI) [E]" userId="8ee87034-dc24-45f4-a8cb-317cfd60ceae" providerId="ADAL" clId="{A3B980A4-F0B7-144C-A12B-A31288B2990C}" dt="2024-09-13T15:42:46.323" v="365" actId="1076"/>
          <ac:picMkLst>
            <pc:docMk/>
            <pc:sldMk cId="527326935" sldId="1225"/>
            <ac:picMk id="21" creationId="{7207FD2B-12F4-586D-EDE7-4182CE33BCEB}"/>
          </ac:picMkLst>
        </pc:picChg>
        <pc:picChg chg="add del mod">
          <ac:chgData name="Koren, Sergey (NIH/NHGRI) [E]" userId="8ee87034-dc24-45f4-a8cb-317cfd60ceae" providerId="ADAL" clId="{A3B980A4-F0B7-144C-A12B-A31288B2990C}" dt="2024-09-13T15:40:07.239" v="249" actId="478"/>
          <ac:picMkLst>
            <pc:docMk/>
            <pc:sldMk cId="527326935" sldId="1225"/>
            <ac:picMk id="1026" creationId="{677DAD62-798B-3A12-4D92-3A93045559F4}"/>
          </ac:picMkLst>
        </pc:picChg>
        <pc:cxnChg chg="mod">
          <ac:chgData name="Koren, Sergey (NIH/NHGRI) [E]" userId="8ee87034-dc24-45f4-a8cb-317cfd60ceae" providerId="ADAL" clId="{A3B980A4-F0B7-144C-A12B-A31288B2990C}" dt="2024-09-13T15:40:58.436" v="285" actId="14100"/>
          <ac:cxnSpMkLst>
            <pc:docMk/>
            <pc:sldMk cId="527326935" sldId="1225"/>
            <ac:cxnSpMk id="8" creationId="{63BA37FE-467F-B255-0DAC-8CCF9479AF35}"/>
          </ac:cxnSpMkLst>
        </pc:cxnChg>
        <pc:cxnChg chg="add mod">
          <ac:chgData name="Koren, Sergey (NIH/NHGRI) [E]" userId="8ee87034-dc24-45f4-a8cb-317cfd60ceae" providerId="ADAL" clId="{A3B980A4-F0B7-144C-A12B-A31288B2990C}" dt="2024-09-13T15:43:45.706" v="427" actId="164"/>
          <ac:cxnSpMkLst>
            <pc:docMk/>
            <pc:sldMk cId="527326935" sldId="1225"/>
            <ac:cxnSpMk id="10" creationId="{BC7973ED-128E-E6E9-04C0-5C75A4383469}"/>
          </ac:cxnSpMkLst>
        </pc:cxnChg>
        <pc:cxnChg chg="add mod">
          <ac:chgData name="Koren, Sergey (NIH/NHGRI) [E]" userId="8ee87034-dc24-45f4-a8cb-317cfd60ceae" providerId="ADAL" clId="{A3B980A4-F0B7-144C-A12B-A31288B2990C}" dt="2024-09-13T15:41:12.818" v="288"/>
          <ac:cxnSpMkLst>
            <pc:docMk/>
            <pc:sldMk cId="527326935" sldId="1225"/>
            <ac:cxnSpMk id="16" creationId="{32AAD009-DF73-A4ED-A93C-C1010AA29854}"/>
          </ac:cxnSpMkLst>
        </pc:cxnChg>
        <pc:cxnChg chg="mod">
          <ac:chgData name="Koren, Sergey (NIH/NHGRI) [E]" userId="8ee87034-dc24-45f4-a8cb-317cfd60ceae" providerId="ADAL" clId="{A3B980A4-F0B7-144C-A12B-A31288B2990C}" dt="2024-09-13T15:42:09.374" v="359" actId="1035"/>
          <ac:cxnSpMkLst>
            <pc:docMk/>
            <pc:sldMk cId="527326935" sldId="1225"/>
            <ac:cxnSpMk id="18" creationId="{DB5C38B9-5C95-73FE-152B-7D3A036B6D02}"/>
          </ac:cxnSpMkLst>
        </pc:cxnChg>
        <pc:cxnChg chg="mod">
          <ac:chgData name="Koren, Sergey (NIH/NHGRI) [E]" userId="8ee87034-dc24-45f4-a8cb-317cfd60ceae" providerId="ADAL" clId="{A3B980A4-F0B7-144C-A12B-A31288B2990C}" dt="2024-09-13T15:43:08.596" v="408" actId="14100"/>
          <ac:cxnSpMkLst>
            <pc:docMk/>
            <pc:sldMk cId="527326935" sldId="1225"/>
            <ac:cxnSpMk id="23" creationId="{55AAE6ED-D155-23F1-D8C1-667C8163284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D2BA2-F4CF-4E48-A6D9-6D48925772B1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99539-F269-B64D-B583-3588045FC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72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9:45:14.4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1211 0 24575,'32'0'0,"13"7"0,38-6 0,-9 10 0,-2-10 0,-4 11 0,-2-4 0,6 4 0,-2 1 0,-23-2 0,-8-4 0,-11 2 0,-14-8 0,20 7 0,-24-2 0,25-1 0,-26 2 0,9-6 0,-12 2 0,2 1 0,-1-4 0,-3 6 0,8 0 0,-8-2 0,8 2 0,0 0 0,-4 0 0,15 4 0,-14-6 0,8 8 0,-5-7 0,7 8 0,5 1 0,0-4 0,4 0 0,-3-1 0,11-9 0,-5 9 0,0-3 0,-3-2 0,-14 4 0,2-8 0,-4 4 0,2 0 0,3-4 0,12 9 0,-9-8 0,10 7 0,-8-2 0,2 3 0,12 2 0,2-1 0,14-3 0,-12 6 0,-3-11 0,-9 7 0,3-4 0,1 1 0,4-1 0,-12 3 0,10-7 0,-8 7 0,16-1 0,-11 2 0,20 3 0,-18-6 0,16-1 0,-17-5 0,4 4 0,-6-3 0,-10 3 0,-3 0 0,-6-2 0,-2 0 0,3-2 0,-1 0 0,-2 3 0,7-2 0,8 7 0,-3-2 0,14 4 0,-11 4 0,0-8 0,-1 10 0,-1-9 0,-8 5 0,3-7 0,0 7 0,-2-6 0,8 11 0,-1-6 0,2 6 0,-4-8 0,2 5 0,-5-5 0,2-1 0,3 1 0,1 5 0,1 0 0,0 1 0,-1-2 0,-1-3 0,4-1 0,-2 0 0,4 1 0,-10-1 0,0-4 0,-6 2 0,0 1 0,1 5 0,10 6 0,-6-6 0,6 5 0,-6-5 0,6 0 0,-5 1 0,5-5 0,-10-1 0,-1-4 0,-5 3 0,5-6 0,-4 2 0,4-3 0,-8 4 0,7-4 0,-6 4 0,7-2 0,0 0 0,-4 4 0,8-6 0,-3 8 0,1-8 0,-4 8 0,-2-4 0,-1 0 0,1 3 0,0-3 0,-1 3 0,1 1 0,-2-4 0,2 2 0,-1-2 0,5 4 0,-4-1 0,4 1 0,-4 4 0,0-4 0,4 5 0,0-5 0,5-4 0,-7 4 0,6-4 0,-15 4 0,11-4 0,-8 3 0,3-3 0,5 4 0,1 0 0,-1 0 0,9 1 0,-6-5 0,8 4 0,-10-4 0,-2 2 0,-3-4 0,0 2 0,-2-4 0,2 4 0,-1-1 0,1-2 0,-1 2 0,1 1 0,-2-4 0,-2 7 0,3-3 0,-3 0 0,4 8 0,0-3 0,4 0 0,-3 2 0,3-2 0,0-5 0,-2 8 0,2-8 0,-4 7 0,-4-2 0,2 3 0,-2-5 0,0 1 0,3-1 0,-6 1 0,2 2 0,-3 4 0,0 3 0,0 0 0,0-3 0,0 2 0,4-8 0,-4 4 0,4-6 0,-4 2 0,0 4 0,3-4 0,-2 4 0,2-5 0,-3 1 0,4-4 0,-4 3 0,4-3 0,-4 2 0,0 2 0,0-1 0,0 1 0,0 4 0,0-4 0,0 4 0,0-5 0,2 1 0,0-2 0,0 2 0,-2 4 0,0-4 0,4 8 0,0-8 0,2 4 0,0-4 0,-6-1 0,4 5 0,-4 1 0,0 5 0,4-2 0,-4 6 0,8-3 0,-6 0 0,2-7 0,-4-6 0,2 2 0,2-1 0,0 1 0,4 4 0,-8-4 0,4 4 0,0-5 0,0 5 0,0 1 0,4-1 0,-8 5 0,8 1 0,-6 0 0,2 5 0,0-6 0,-3 1 0,3-1 0,-1 0 0,-2 1 0,7-1 0,-7 0 0,6-5 0,-3 0 0,0-4 0,-1-1 0,-3 1 0,4-1 0,-3 1 0,2-2 0,1 6 0,-3 2 0,2 2 0,1 1 0,-3 0 0,7 6 0,-7 1 0,7 0 0,-6 4 0,2-3 0,-4 5 0,0-6 0,0-2 0,0 1 0,0 1 0,0 5 0,0-5 0,0 11 0,0-10 0,0 11 0,4 0 0,-3-4 0,4 4 0,-5-6 0,4-6 0,-2 4 0,0-10 0,-2 5 0,4-6 0,-2 1 0,2 4 0,0-3 0,-4 4 0,4-7 0,-4-3 0,0-1 0,0-5 0,0 5 0,0 1 0,0 4 0,0 1 0,0-1 0,0 0 0,0-5 0,0 4 0,0-2 0,0 3 0,0 0 0,0 1 0,0-1 0,0-5 0,0 4 0,0-7 0,0 7 0,0-8 0,0 14 0,0-8 0,4 5 0,-4-8 0,4-3 0,-4 4 0,0-4 0,0 4 0,0-6 0,0 2 0,0-1 0,0 5 0,2-7 0,0 6 0,0-7 0,-2 4 0,0-1 0,0 1 0,0 4 0,0-4 0,0 4 0,0-6 0,0 2 0,0 4 0,0-4 0,0 4 0,0-5 0,0 1 0,0-1 0,0 5 0,0-4 0,-4 8 0,4 2 0,-8 1 0,7 4 0,-3-1 0,0-3 0,-1 9 0,-5-4 0,1 0 0,0-1 0,1-6 0,2 12 0,-2-9 0,4 6 0,-4-14 0,-1 10 0,1 0 0,1 8 0,-1-2 0,7-9 0,-7 4 0,3-6 0,-5 0 0,6 1 0,-9 4 0,12-3 0,-17 4 0,17-6 0,-11 0 0,11 1 0,-2-1 0,-1 0 0,3-5 0,-7 4 0,4-6 0,-2 6 0,4-8 0,-2 4 0,0-6 0,-4 6 0,4-2 0,-8 6 0,2-4 0,-3 5 0,1-4 0,0 3 0,3-8 0,-7 6 0,2-6 0,2 0 0,0 0 0,4-2 0,2 2 0,-6-1 0,2 1 0,-6 0 0,8-3 0,-8 2 0,7-2 0,-7 3 0,8-1 0,-9-2 0,5 2 0,-2-6 0,2 6 0,0-2 0,0 7 0,-5-6 0,4 4 0,-3-8 0,6 4 0,-6-2 0,3 0 0,1 4 0,-4-4 0,7 4 0,-3-4 0,8 3 0,-7-2 0,2-1 0,-2 3 0,-4-2 0,6 3 0,-4 0 0,1-4 0,8 3 0,-3-3 0,3 8 0,-4-4 0,-1 8 0,1-3 0,0 1 0,4-4 0,-3-6 0,2 8 0,-3-10 0,4 8 0,0-6 0,-3 4 0,0 4 0,-5-2 0,8 2 0,-2-6 0,2-2 0,0 3 0,-3-6 0,3 6 0,-4-3 0,4 3 0,-3 1 0,3-2 0,-4 2 0,2-1 0,-2 5 0,2-3 0,0 2 0,4-3 0,-8-4 0,4 7 0,-3-6 0,2 7 0,3-5 0,0 5 0,-2-4 0,0 9 0,-6-9 0,7 4 0,-6-4 0,10 0 0,-3-1 0,1 1 0,-1-2 0,0 2 0,-2-1 0,2 1 0,-4 3 0,0-2 0,0 3 0,0-5 0,1 1 0,-1-2 0,1-2 0,-1 3 0,0-3 0,2 4 0,-6 0 0,2 4 0,-2-4 0,8 4 0,-2-4 0,2-1 0,-8 5 0,2 1 0,-6 0 0,7-2 0,-3-3 0,4 0 0,0 4 0,-4-4 0,-1 5 0,-1-5 0,4 0 0,-2 0 0,2-1 0,-2 6 0,4-5 0,-4 4 0,4-4 0,-1 4 0,2-6 0,3 8 0,-4-4 0,3 7 0,-2-6 0,2 3 0,-3-8 0,0 6 0,1-6 0,-1 2 0,0-1 0,-2 5 0,0-4 0,2 4 0,2-4 0,2-1 0,-4 1 0,4-2 0,-3 2 0,3-4 0,0 7 0,-7-10 0,6 11 0,-7-8 0,4 3 0,1 1 0,-1-1 0,0-3 0,4 2 0,-2-2 0,2 0 0,-4 8 0,1-8 0,-6 10 0,5-8 0,-4 2 0,0 4 0,-2 2 0,-3-1 0,4 3 0,1-7 0,0 7 0,4-8 0,-10 4 0,10-4 0,-8 0 0,-2 6 0,3-5 0,-6 4 0,7-1 0,-3-2 0,0 2 0,5-4 0,-6 1 0,1-1 0,2 0 0,-2 1 0,5 2 0,4-2 0,-9 3 0,5-4 0,-11 2 0,4-5 0,-3 3 0,8-4 0,-2 4 0,3-4 0,-10 4 0,-1 3 0,0-1 0,-4 0 0,14-6 0,-4-2 0,6 4 0,4-2 0,-1 2 0,-2-4 0,6 0 0,-3 2 0,1-4 0,-2 4 0,-4-4 0,-5 4 0,1-4 0,5 8 0,-4-8 0,7 7 0,-7-6 0,8 2 0,-4-3 0,4 0 0,1 0 0,-1 0 0,-4 0 0,-7 0 0,1 4 0,-5 1 0,6-1 0,-6 0 0,8-4 0,-6 0 0,8 0 0,3 4 0,0-4 0,6 4 0,-8-4 0,4 0 0,-4 0 0,0 3 0,-2-2 0,-8 7 0,3-2 0,-4 3 0,10-5 0,-3 4 0,3-7 0,-5 7 0,1-4 0,-6 2 0,5 2 0,-10-8 0,9 8 0,-9-3 0,4 0 0,-7-1 0,7 0 0,-4 2 0,4-2 0,-20 1 0,16-5 0,-13 8 0,17-5 0,-7 5 0,13-4 0,-10 1 0,8-1 0,-10 5 0,6-9 0,2 8 0,4-2 0,1-1 0,4-2 0,-3-3 0,2 4 0,-3-3 0,5 6 0,-11-6 0,10 6 0,-10-6 0,10 6 0,-3-6 0,7 6 0,-3-7 0,5 4 0,-10 0 0,2-3 0,-8 3 0,6-4 0,0 0 0,-1 4 0,1-3 0,0 7 0,3-8 0,2 4 0,2 0 0,0-2 0,-2 2 0,6-4 0,-2 0 0,1 0 0,2 2 0,-2 0 0,-6 0 0,-2-2 0,-8 0 0,10 0 0,2 0 0,-1 0 0,3 0 0,-12 0 0,11 4 0,-12-4 0,10 4 0,-6-4 0,-4 0 0,-4 0 0,-3 0 0,5 0 0,1 0 0,6 0 0,-6 0 0,5-4 0,-10-1 0,9 0 0,-9-5 0,9 10 0,-5-9 0,12 9 0,0-8 0,-5 3 0,-3-3 0,-9-3 0,5 6 0,1-3 0,-6 6 0,7-4 0,-7 0 0,6-3 0,10 1 0,-4-1 0,9 5 0,0 1 0,1-1 0,-1 4 0,1-7 0,-1 3 0,-9-9 0,2 4 0,-7-9 0,4 0 0,0 2 0,4-2 0,-2 10 0,3 0 0,-2-10 0,3 7 0,4-10 0,-4 7 0,-2-8 0,-1 3 0,0-16 0,7 19 0,-2-17 0,2 13 0,-2 0 0,-3-7 0,4 13 0,-10-14 0,8 4 0,-2 0 0,2-4 0,7 9 0,-5-9 0,4 9 0,-5-17 0,0 11 0,0-11 0,4 0 0,-4-1 0,5-2 0,-6 3 0,2 12 0,0-4 0,3 4 0,2 0 0,0-5 0,3 15 0,-8-20 0,3 19 0,1-14 0,-3 11 0,3-6 0,-1 6 0,2-10 0,4 4 0,-4 4 0,4-7 0,-4 18 0,4-19 0,0 8 0,0-10 0,-4-6 0,3 6 0,-4-6 0,-1-2 0,5 13 0,-3-10 0,4 11 0,-5-5 0,3 5 0,-2 5 0,0 3 0,4 7 0,-4-7 0,4 3 0,0-5 0,0 6 0,0-5 0,-4 5 0,3-1 0,-3-3 0,4 2 0,0-3 0,0 0 0,0-6 0,0-1 0,0-5 0,0-1 0,0 0 0,0 6 0,0-4 0,0 4 0,0 0 0,0 1 0,0 6 0,0-1 0,4 5 0,-4-3 0,4 7 0,-4-7 0,3 4 0,-2-2 0,7-7 0,-3 6 0,5-7 0,-6 4 0,0 5 0,-4 1 0,5-5 0,0-3 0,5-4 0,-2 6 0,-4 6 0,2 4 0,0-4 0,0 4 0,4-8 0,2 7 0,-3-8 0,7 3 0,-7 2 0,13-5 0,-2 6 0,4-6 0,4 2 0,-10-2 0,5-2 0,-6 2 0,1 0 0,-1-1 0,0 1 0,-3-6 0,-2 9 0,1-8 0,-1 9 0,5-4 0,-3 3 0,7 2 0,-6 0 0,7 2 0,1-4 0,-10 6 0,15-1 0,-14 1 0,4-1 0,-2-3 0,-2 2 0,3-6 0,-5 10 0,9-10 0,-10 10 0,10-7 0,-13 5 0,4 0 0,-4-4 0,0 4 0,-1-4 0,1 4 0,0 1 0,3 2 0,2-2 0,4-1 0,1-6 0,4 0 0,-3 1 0,0 1 0,-3 5 0,-7-3 0,3 6 0,-1-8 0,-2 4 0,7-10 0,-8 10 0,4-4 0,-5 8 0,-2-2 0,0 2 0,-1 0 0,6-12 0,-2 4 0,1-16 0,0 9 0,-3-4 0,0 10 0,-4-3 0,0 3 0,2-10 0,-2 4 0,2-9 0,-4 4 0,5-5 0,-5 5 0,9-4 0,-7 3 0,2-11 0,0 5 0,-3-5 0,3 0 0,-4-3 0,0-5 0,0 0 0,0 7 0,0-6 0,5 11 0,-5-4 0,6 7 0,-2 5 0,-4 5 0,4 3 0,0-2 0,1 3 0,3-6 0,-3 7 0,2-3 0,-6 5 0,6 0 0,-2 0 0,-1 3 0,4-7 0,-8 8 0,8-4 0,-4 0 0,4 4 0,0-4 0,4 0 0,-4 2 0,0-6 0,-1 8 0,-2-8 0,3 3 0,0 0 0,0 5 0,-1 1 0,1 3 0,-1-4 0,1 1 0,-2 3 0,2-2 0,-1 0 0,5-2 0,1-4 0,5 3 0,-1-7 0,-8 7 0,6-3 0,-6 0 0,5 2 0,2 2 0,-7-4 0,7 3 0,-7-8 0,3 3 0,-4-2 0,-2 8 0,4-8 0,-7 7 0,12-7 0,-10 8 0,11-9 0,-3 9 0,5-6 0,-1 2 0,-1 6 0,1-9 0,-3 10 0,2-3 0,-8 1 0,4 3 0,0-4 0,1-1 0,-1 5 0,0-4 0,-4 8 0,3-4 0,-2 1 0,7 2 0,-8-6 0,4 3 0,5-4 0,-2-1 0,2 1 0,-5 2 0,0 0 0,-4 4 0,4-4 0,-8 2 0,7 0 0,-6-3 0,7 6 0,0-6 0,-4 3 0,4-4 0,0 3 0,-4-2 0,4 7 0,-5-7 0,1 3 0,-1-4 0,1 2 0,-4-2 0,2 0 0,-2 1 0,3-1 0,-3 1 0,3 3 0,-2-8 0,2 11 0,-2-10 0,6 6 0,-6 1 0,3-4 0,-1 4 0,-3-3 0,8-1 0,-4 4 0,1-4 0,2 4 0,-6-1 0,7-2 0,-5 6 0,-3-6 0,2 7 0,-2-6 0,0 2 0,3 0 0,-3 0 0,0 1 0,8 2 0,-8-6 0,5 3 0,2 0 0,-10-3 0,11 3 0,-12-4 0,7 4 0,-3 2 0,0-2 0,3 2 0,-3 0 0,4-1 0,-2 2 0,2-3 0,-1 4 0,5 0 0,-4-3 0,8 2 0,-7-2 0,7-1 0,-4 3 0,6-3 0,-1 0 0,0 4 0,-3-8 0,2 8 0,-8-7 0,13 6 0,-1-2 0,4 3 0,-1-4 0,-6-1 0,0-1 0,-3 0 0,-4 4 0,2 0 0,-2-2 0,0 4 0,-2-4 0,-1 4 0,1 0 0,-1 0 0,5 0 0,1 0 0,4 0 0,1 0 0,4-4 0,-3 2 0,4-2 0,6 4 0,-9-8 0,9 7 0,-17-7 0,0 8 0,-4-4 0,-1 4 0,5-4 0,-4 4 0,4 0 0,0-4 0,-4 4 0,4-4 0,0 4 0,-4-4 0,8 4 0,-7-4 0,7 4 0,-4 0 0,2 0 0,-2 0 0,-6 0 0,2 0 0,-1 0 0,1 0 0,4 0 0,5 0 0,-2 0 0,6 0 0,-13 0 0,10 0 0,-6 0 0,5 0 0,0 0 0,-3 0 0,-4 0 0,-6 4 0,3 0 0,2 4 0,-1-4 0,14 4 0,-8-3 0,9 7 0,-10-5 0,-2 4 0,-3-7 0,4 0 0,-4 2 0,4-6 0,-5 7 0,1-3 0,-2 0 0,2 3 0,4 2 0,-4-1 0,4 4 0,0-4 0,6 0 0,-4 0 0,4-3 0,-12 2 0,-2-3 0,4 8 0,0 1 0,2-1 0,2 0 0,0 0 0,-8-4 0,8 4 0,-8 0 0,4-4 0,-4 8 0,2-6 0,-2 0 0,0-2 0,3-1 0,-3 1 0,0-1 0,3 1 0,-3-2 0,4 2 0,-2-1 0,-2 1 0,3-1 0,-6 1 0,6-2 0,-3 6 0,4 2 0,5-1 0,-7-1 0,4-4 0,-6-4 0,0 3 0,3-7 0,-3 6 0,0-2 0,3 4 0,-3-1 0,4 1 0,-2-4 0,2 3 0,-4-3 0,3 0 0,-7 2 0,7-2 0,-6 3 0,6-3 0,-7 3 0,4-3 0,-2 1 0,0 0 0,4-3 0,-6 4 0,4-2 0,0 8 0,0-4 0,8 4 0,-4-4 0,4-4 0,-4 8 0,0-2 0,0 2 0,4-3 0,-2-2 0,2-3 0,-6 2 0,-2 2 0,3-4 0,-3 3 0,4-3 0,3 4 0,-6-1 0,6-2 0,-10 2 0,3-3 0,-4 2 0,0 2 0,-4-1 0,0 1 0,-4 4 0,0-4 0,-4 8 0,4-8 0,-9 8 0,9-7 0,-8 3 0,6-4 0,-6 0 0,3 0 0,1-2 0,-4 0 0,7-4 0,-3 4 0,5-2 0,-1 4 0,1 0 0,-5-1 0,3 1 0,-3 0 0,0 4 0,4-7 0,-4 6 0,0-7 0,4 1 0,-4 2 0,8-3 0,-3 0 0,6 3 0,-6-7 0,7 6 0,-6-4 0,2 4 0,-4-6 0,0 7 0,1-3 0,-1 1 0,-4 2 0,4-3 0,-4 0 0,5 3 0,2-3 0,-2 1 0,3-2 0,0-1 0,-2 0 0,6 4 0,-7-4 0,3 0 0,-4 1 0,0-2 0,1 3 0,-5-4 0,3 3 0,-7-2 0,8 2 0,-8-3 0,7 3 0,-3 2 0,5-1 0,-1-1 0,1-1 0,-1 0 0,-4 4 0,4-4 0,-4 2 0,0 0 0,4-3 0,-14 7 0,3-3 0,-1 3 0,-8-2 0,15 4 0,-10-3 0,10 5 0,-3 0 0,6-4 0,-2 4 0,6-8 0,-2 3 0,1-6 0,-1 2 0,0-1 0,1 2 0,-1 2 0,4-1 0,-2-4 0,2 2 0,0 1 0,-3-3 0,3 5 0,0-1 0,-8 2 0,8 1 0,-8 0 0,4-4 0,1 2 0,-1-2 0,0 4 0,2-1 0,-6 1 0,-2 0 0,-3 0 0,4-3 0,-3 7 0,8-6 0,-4 4 0,0-2 0,4 0 0,-4 0 0,4-1 0,1 1 0,-1-4 0,0 3 0,1-3 0,3 2 0,-2 2 0,4-1 0,0 1 0,-2-4 0,4 3 0,-4-3 0,1 2 0,-2 2 0,1-1 0,-3 1 0,7 0 0,-11 3 0,9-2 0,-10 7 0,8-8 0,-4 8 0,4-7 0,-8 3 0,6-5 0,-6 6 0,7-1 0,-6 2 0,5 2 0,-6-7 0,4 3 0,4-4 0,-3-1 0,3 1 0,-3-2 0,-1 2 0,0 3 0,0-2 0,0 7 0,4-8 0,-4 0 0,8-1 0,-4-3 0,2 4 0,-2-4 0,-4 3 0,0-3 0,0 8 0,4-4 0,-3 4 0,2 5 0,-3-8 0,2 9 0,0-10 0,6-2 0,-8 6 0,4-4 0,-2 14 0,-4-8 0,8 9 0,-8-10 0,8-2 0,-2 1 0,4 1 0,-2 5 0,0-1 0,-2-5 0,4 4 0,-4-3 0,3 5 0,-3-1 0,4 0 0,-3-5 0,2 0 0,-2 0 0,3 7 0,0 5 0,0 0 0,0 4 0,0-13 0,0 6 0,0-9 0,0 5 0,0 1 0,0-5 0,0-1 0,0-5 0,0 1 0,0-2 0,0 2 0,0-1 0,0 10 0,0-7 0,0 7 0,0-5 0,0-3 0,0 2 0,0-3 0,0-1 0,0 5 0,0 1 0,0-1 0,0 0 0,3-4 0,-2 4 0,2 0 0,5 1 0,-7 3 0,11-6 0,-12 6 0,8-3 0,-4 4 0,2 1 0,0-1 0,0-1 0,-1 1 0,2-3 0,-3-2 0,0-6 0,2 2 0,-2-1 0,4 1 0,-1-1 0,1-3 0,-1 2 0,1-4 0,-2 4 0,2 2 0,4 2 0,-2 2 0,6-8 0,-8 0 0,4-2 0,-6 0 0,6 0 0,-6 2 0,4-4 0,-8 7 0,4-6 0,-2 10 0,8-6 0,7 13 0,-4-9 0,6 4 0,-2-3 0,5 3 0,-4-4 0,6 2 0,-6-4 0,10-2 0,-1 6 0,-9-3 0,1-3 0,-11 6 0,2-6 0,-4 7 0,2-4 0,0 4 0,6-7 0,-7 6 0,3-10 0,-5 6 0,5-3 0,1 4 0,0 5 0,3-7 0,-6 4 0,6-2 0,-4 2 0,10 3 0,-3-5 0,4 5 0,-6-3 0,-4 2 0,-1-7 0,-8 2 0,3-3 0,1 6 0,1 4 0,7-1 0,-2 3 0,-1-9 0,8 9 0,-6-11 0,8 10 0,-7-7 0,1-3 0,-4 2 0,3 1 0,-8 1 0,4 2 0,-4-3 0,-1-2 0,10 8 0,3-5 0,10 6 0,-1-6 0,-5 4 0,4-2 0,-9 2 0,-1-5 0,-6-4 0,-5 3 0,1-3 0,4 8 0,-4-3 0,13 3 0,-6-4 0,13 2 0,-4-1 0,5 6 0,-9-9 0,7 8 0,-20-10 0,9 4 0,-12-4 0,8 8 0,-4-11 0,1 10 0,2-6 0,-6 2 0,7-2 0,-8 2 0,3-3 0,-3 0 0,0 2 0,2-2 0,-2 3 0,3 1 0,5-4 0,-4 3 0,4-3 0,-8 2 0,3 2 0,-3-4 0,8 3 0,1-2 0,16 5 0,-3-1 0,4-2 0,-7 1 0,-14-4 0,2 0 0,4 8 0,-2-6 0,15 8 0,-4-5 0,0 0 0,-5 1 0,-7-6 0,5 4 0,2-7 0,6 7 0,-8-7 0,-5 2 0,-8 1 0,3-4 0,1 8 0,1-4 0,7 0 0,-4 8 0,6-7 0,-1 3 0,-8 0 0,3-8 0,-12 7 0,7-6 0,8 7 0,3-8 0,12 10 0,-6-5 0,-6 3 0,-6 0 0,-4-1 0,3 1 0,2-4 0,5 4 0,-1-7 0,0 7 0,-5-8 0,10 13 0,-8-7 0,9 7 0,-6-4 0,1 3 0,4 3 0,-7-2 0,2-3 0,-13-4 0,2-4 0,-1 14 0,12-4 0,-1 6 0,7-4 0,-10-6 0,3 1 0,-10-2 0,6 11 0,-12 1 0,9 12 0,-8-7 0,7 4 0,-6-10 0,2 5 0,-4-11 0,0 4 0,0-7 0,4 2 0,-4-3 0,4 4 0,-4-4 0,0 13 0,0-6 0,0 8 0,0-6 0,0 6 0,0-9 0,0 20 0,0-18 0,0 18 0,0-15 0,0-2 0,-4-1 0,2-6 0,-2 0 0,4-2 0,0 0 0,0-1 0,0 1 0,0 3 0,-2-2 0,0 2 0,0 1 0,2-3 0,0 2 0,0-3 0,0-2 0,-4 2 0,4 4 0,-4-4 0,4 8 0,0-6 0,0 0 0,0-2 0,-4 4 0,2 0 0,-4 6 0,4-1 0,-6 6 0,3-5 0,-4 5 0,1-10 0,-6 9 0,1-9 0,-6 10 0,6 1 0,-4-7 0,7 6 0,-3-6 0,5-4 0,4-1 0,0-5 0,1 1 0,-6 4 0,1-4 0,-5 8 0,6-8 0,-6 1 0,5 2 0,-6-2 0,2 5 0,3-2 0,-7 0 0,7-3 0,-7 7 0,4-8 0,1 9 0,0-9 0,3 6 0,-1-8 0,-7 4 0,8-4 0,-9 4 0,5-2 0,-6 0 0,1 1 0,0-1 0,-1 0 0,-4 1 0,3-3 0,-1 6 0,-1-6 0,10 10 0,-12-6 0,10-1 0,1-2 0,-5-2 0,5 7 0,-6-3 0,1 7 0,4-6 0,1-2 0,8-2 0,-3 2 0,2 2 0,1 6 0,-7-7 0,4 7 0,-5-7 0,4 13 0,-1-4 0,4 13 0,-3-12 0,6 9 0,0-15 0,-2 15 0,2-9 0,-6 3 0,7-4 0,-3-1 0,0 0 0,3-3 0,-3-4 0,4 2 0,0 2 0,0 3 0,0 0 0,0-5 0,0 4 0,0-2 0,0-1 0,0-2 0,4-3 0,0 4 0,1-4 0,2 4 0,-6-6 0,6 12 0,-2-4 0,8 5 0,1-3 0,3-5 0,-1 5 0,1-7 0,-3 3 0,-2-8 0,-8 3 0,2-6 0,-6 6 0,7-3 0,-2 8 0,3 0 0,0 1 0,-4-1 0,3-5 0,-6 1 0,6-4 0,-7 2 0,4-2 0,-1 0 0,-2 3 0,2 1 0,1 0 0,-4 8 0,6-7 0,-4 7 0,0-4 0,2 2 0,-4-2 0,4-6 0,-4 2 0,3-4 0,-2 3 0,6-7 0,-3 4 0,8-4 0,5-4 0,7-1 0,7-10 0,-12 8 0,-2-5 0,-9 8 0,4-4 0,-4-4 0,5-1 0,1-10 0,-5 3 0,4-2 0,1-1 0,-4 4 0,0 1 0,-6 2 0,-2 8 0,0-8 0,0 6 0,-2-2 0,0 6 0,4-6 0,-2 4 0,2-10 0,-4 10 0,2-4 0,0 6 0,4-6 0,-4-2 0,4 1 0,0-3 0,-2 3 0,4-5 0,-8 1 0,8 0 0,-7-1 0,6 6 0,-2-4 0,-1 3 0,3 0 0,-3 1 0,0 0 0,4 0 0,-4-6 0,8 1 0,2 0 0,2-1 0,2 5 0,-5 1 0,-1 7 0,-5-2 0,1 3 0,-2-4 0,2-4 0,0 0 0,0-1 0,2-3 0,-2 2 0,4 1 0,-2-8 0,6 6 0,-6-4 0,10-1 0,-11 11 0,7-7 0,-9 8 0,1 1 0,-2-1 0,2 0 0,-1 2 0,1-2 0,-1 1 0,1-1 0,-2 0 0,2 1 0,-1-1 0,1-4 0,0 0 0,-3-1 0,-1 1 0,0 0 0,-4 0 0,8-5 0,-6 3 0,2 2 0,0 0 0,-4 4 0,8-9 0,-3 0 0,4-2 0,-1-4 0,7-1 0,-6 0 0,5 6 0,-9 0 0,2 6 0,-3 7 0,4-6 0,-4 6 0,2-2 0,-4-1 0,4 2 0,-2-2 0,0 0 0,3 1 0,-3 3 0,3-3 0,1 6 0,4-2 0,-4 3 0,8 0 0,-7 0 0,7 0 0,-8 0 0,8 0 0,3 0 0,5 0 0,12 0 0,-6 0 0,6 0 0,-12 0 0,-1 0 0,-10 0 0,3 0 0,-8 0 0,4 0 0,0 4 0,-4-4 0,4 4 0,-4-4 0,-1 0 0,1 0 0,3 4 0,2-2 0,0 2 0,3-4 0,-4 2 0,6 4 0,-5-1 0,3 2 0,-8-6 0,8 3 0,-7-4 0,3 0 0,-5 0 0,1 3 0,-1-2 0,1 2 0,-2-3 0,2 4 0,-1-3 0,1 2 0,-1-3 0,5 0 0,1 0 0,-1 2 0,0 0 0,0 0 0,12 4 0,3-5 0,3 4 0,-12-5 0,-6 3 0,-4-2 0,-2 2 0,2 1 0,-1-4 0,1 7 0,-1-6 0,1 6 0,4-3 0,0 4 0,1 0 0,-1 0 0,-5 0 0,1-2 0,-4 2 0,2-4 0,-6 3 0,7-7 0,1 12 0,1-8 0,7 13 0,-8-9 0,8 8 0,-6-8 0,0 4 0,-2-4 0,-1-4 0,-3 3 0,3-3 0,-3 3 0,8 1 0,-3 0 0,2 0 0,-3-4 0,-2 2 0,2-2 0,-1 0 0,5 3 0,1-2 0,-1 3 0,0-4 0,-4 0 0,-1-4 0,1 3 0,-1 1 0,1 0 0,-2 3 0,2-6 0,-4 6 0,3-7 0,-3 4 0,0-2 0,3 0 0,-3 4 0,0-2 0,2 0 0,2 3 0,2-3 0,0 4 0,-2-4 0,-4 3 0,3-6 0,-7 6 0,7-3 0,-6 2 0,6-2 0,-7 3 0,4-6 0,-4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5T16:26:08.6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0 726 24575,'8'4'0,"9"4"0,5-6 0,3 2 0,27-4 0,-5 5 0,18-4 0,-4 6 0,5-7 0,-16 0 0,13 0 0,-24 0 0,-1 4 0,8-3 0,-14 3 0,0-4 0,4 0 0,5 0 0,7 0 0,-7 0 0,2 0 0,-16 0 0,5 0 0,-3 0 0,-4 0 0,6 0 0,-6 0 0,5 0 0,-16 0 0,9-4 0,-15 3 0,9-3 0,-7 4 0,11-4 0,-10 3 0,11-3 0,-8 4 0,10 0 0,0-6 0,6 5 0,-8-3 0,0 4 0,-14 0 0,10 0 0,-6 0 0,1 0 0,-2 0 0,1 0 0,-3 0 0,3 0 0,0 0 0,1 0 0,11 0 0,-5 0 0,1 0 0,-4 0 0,5 0 0,-1 0 0,7 0 0,-14 0 0,-1 0 0,0 0 0,-2 0 0,2 0 0,-8 4 0,2-4 0,-2 4 0,8-4 0,-2 0 0,2 0 0,0 4 0,-3-4 0,22 8 0,-15-3 0,16 1 0,-19 0 0,4-4 0,-9 4 0,4-4 0,-4 0 0,0 2 0,0-2 0,-1 0 0,6 2 0,-5-2 0,10 6 0,-10-4 0,14 1 0,-7 6 0,9-9 0,-7 6 0,2-4 0,5 2 0,-5-1 0,5 3 0,0-3 0,6 6 0,-2-6 0,8 5 0,-12-9 0,-2 7 0,0-7 0,-8 6 0,-1-6 0,3 3 0,-7 0 0,3-4 0,0 4 0,2-4 0,4 0 0,0 0 0,12 6 0,4-5 0,19 4 0,-5-1 0,-3-2 0,-7 3 0,-1-5 0,-10 0 0,9 0 0,-11 0 0,0 0 0,-1 0 0,-10 0 0,2 0 0,-3 4 0,6-3 0,-2 3 0,2-4 0,3 0 0,10-5 0,16 4 0,0-5 0,-1 6 0,-15 0 0,-8 0 0,-7 0 0,2 0 0,-6 0 0,3 0 0,-2-4 0,-1 3 0,4-7 0,-5 8 0,6-8 0,-1 7 0,-4-3 0,-1 4 0,0 0 0,-2 0 0,6 0 0,-3 0 0,0 0 0,5 0 0,-9 0 0,7 0 0,-7 0 0,7-4 0,-2 2 0,-1-2 0,4 4 0,-7 0 0,2 0 0,-6 0 0,2 0 0,4 0 0,-2 0 0,2 0 0,-4 0 0,0 3 0,-2-2 0,2 3 0,0-4 0,0 0 0,-1 0 0,-2 3 0,-2 1 0,-3 9 0,0 1 0,0 3 0,0 0 0,0 2 0,0-2 0,0 2 0,0-2 0,0-3 0,0 3 0,0-9 0,0 5 0,0-1 0,0-4 0,-4 10 0,3-9 0,-3 7 0,4-7 0,0 7 0,0-2 0,0-1 0,0 0 0,0-1 0,0 2 0,0 3 0,0-4 0,0 5 0,0-5 0,0 0 0,0-1 0,0 0 0,0 2 0,0-1 0,4 7 0,-3-9 0,3 9 0,-4-12 0,0 9 0,0-8 0,0 7 0,0-2 0,-4 4 0,3-4 0,-3 2 0,0-3 0,2 8 0,-6-2 0,8 2 0,-4-2 0,4-2 0,0 7 0,-4-5 0,3 1 0,-3 3 0,4-9 0,-4 9 0,3-4 0,-3-2 0,4-4 0,0 10 0,0-8 0,0 5 0,0-4 0,0 1 0,0 2 0,-4 2 0,-2 3 0,1-5 0,-4 5 0,9-7 0,-4 7 0,4-5 0,0 5 0,0-11 0,0 4 0,0-9 0,0 6 0,0-2 0,0 1 0,0 0 0,0-1 0,0 0 0,0-2 0,0 2 0,-4 0 0,2-3 0,-2 7 0,4-3 0,0 1 0,0 3 0,0-9 0,0 5 0,0-6 0,-4 5 0,3 1 0,-3 2 0,4-3 0,-4-8 0,4 3 0,-4 2 0,4 4 0,0 1 0,0 2 0,0-3 0,0 6 0,0-2 0,0-4 0,0 5 0,0-10 0,0 5 0,0-6 0,0 5 0,0 1 0,0 0 0,0 1 0,0-2 0,0 1 0,0 0 0,0 10 0,0-14 0,0 14 0,0-10 0,0 9 0,0-4 0,0 4 0,0-4 0,-4 0 0,3-5 0,-3 4 0,4-3 0,0 3 0,4-4 0,-3-1 0,2-4 0,-3 0 0,0 0 0,0-1 0,0 1 0,4 4 0,-3 1 0,6 1 0,-6 3 0,6-8 0,-6 7 0,2-6 0,1 6 0,1-7 0,3 8 0,1-3 0,-5-1 0,8-1 0,-1-8 0,2 4 0,3-3 0,-2-1 0,10 4 0,-4-6 0,2 7 0,-3-9 0,-6 4 0,-1-4 0,-4 4 0,10-4 0,-4 4 0,10-4 0,-6 0 0,6 0 0,-4 0 0,16 0 0,-10 0 0,6 0 0,-9 0 0,-4 0 0,-2-4 0,2 3 0,3-3 0,-2 4 0,10-4 0,-12 2 0,6-2 0,-5-1 0,-2 5 0,7-4 0,-5 0 0,0 3 0,3-9 0,-11 10 0,12-5 0,-15 5 0,5 0 0,-1 0 0,1-4 0,1 3 0,8-7 0,-2 6 0,6-2 0,3 4 0,-14-4 0,7 3 0,-14-6 0,10 7 0,-5-4 0,11 0 0,-9 3 0,7-8 0,-14 9 0,10-8 0,0 1 0,1 2 0,4-3 0,-1 6 0,-2-2 0,-1 4 0,-3 0 0,4 0 0,12 0 0,-5 0 0,2 0 0,10-5 0,-15 4 0,20-9 0,-26 9 0,6-7 0,-6 7 0,12-3 0,-3 0 0,10 2 0,1-8 0,-16 8 0,13-7 0,-14 8 0,3-7 0,0 6 0,-5-6 0,4 7 0,9-8 0,8 7 0,-7-2 0,0 4 0,-14 0 0,2 0 0,-7 0 0,3 0 0,-4 0 0,5 0 0,6-5 0,-10 4 0,14-3 0,-13 0 0,5 2 0,1-2 0,-10 0 0,38 4 0,-17-9 0,20 8 0,-13-3 0,-8 4 0,-7 0 0,13-6 0,-17 5 0,16-4 0,-16 1 0,4 2 0,-1-6 0,-3 7 0,-2-7 0,0 3 0,-5-3 0,24-16 0,-9 10 0,16-10 0,-13 15 0,0-2 0,7 1 0,-11-1 0,9 0 0,-4 2 0,-5-2 0,2 6 0,-16-3 0,5 3 0,-9-3 0,15-4 0,-8 2 0,9-3 0,-6 4 0,-2-5 0,1 9 0,0-7 0,6 1 0,-5 1 0,5-4 0,0 4 0,0-4 0,1 2 0,-1-1 0,-6 4 0,-5 1 0,14-15 0,-6 11 0,8-11 0,-10 14 0,-2 5 0,-3-4 0,3 3 0,2-5 0,-2 2 0,-4-1 0,-1 5 0,-4-4 0,12 4 0,-4-1 0,10-3 0,-2 8 0,-10-8 0,4 6 0,-10-4 0,4 6 0,-3-8 0,8 4 0,-3-6 0,-1 2 0,8-1 0,1-4 0,8-3 0,-4-4 0,4-7 0,-10 11 0,19-13 0,-12 17 0,6-7 0,-9 10 0,-11 1 0,-1-2 0,-4-2 0,0 4 0,2-9 0,-6 8 0,8-5 0,-7 8 0,11-8 0,-8 5 0,4-3 0,0 4 0,-3-5 0,5 3 0,-1-12 0,0 7 0,7-9 0,-6 7 0,8 2 0,-6-8 0,8 11 0,-9-6 0,2 4 0,-9 6 0,6-5 0,-2 1 0,-4 4 0,5-9 0,-1 7 0,3-7 0,-2 8 0,3-9 0,-7 9 0,3-3 0,-4 0 0,6 3 0,-1-5 0,2-4 0,-3 7 0,1-12 0,-4 10 0,5 0 0,-2-5 0,-3 9 0,3-7 0,-4 7 0,-3-9 0,2 5 0,-2-4 0,1-2 0,6 2 0,-11-2 0,11 6 0,-12-5 0,8 0 0,-1-8 0,6-12 0,-6 4 0,11-11 0,-10 13 0,7 0 0,-6 8 0,-3 0 0,2-1 0,-7-6 0,3 0 0,-4 1 0,4 4 0,-3-11 0,3 16 0,-4-23 0,0 17 0,0-12 0,0 14 0,0 2 0,0 10 0,0-4 0,0 3 0,0-4 0,0 4 0,0 2 0,0-6 0,0-2 0,0-6 0,0 2 0,0 11 0,0-18 0,-2 19 0,0-18 0,-2 20 0,0-6 0,4 3 0,-8 0 0,3-5 0,1 5 0,-4 0 0,0-5 0,-7 0 0,-3-10 0,-2-4 0,1 9 0,0 0 0,1 13 0,4-8 0,-3 9 0,6-8 0,-11 2 0,7 0 0,-14 1 0,9 4 0,-4 1 0,6 4 0,0-3 0,0 2 0,-20-12 0,3 6 0,-18-8 0,14 8 0,-6 1 0,13 0 0,-6 1 0,8 3 0,4-1 0,-3 7 0,4-7 0,-1 6 0,2-2 0,0-1 0,-1 4 0,1-7 0,-20 2 0,21 1 0,-14 0 0,13 5 0,5-4 0,-10 4 0,9-4 0,-4 4 0,7 0 0,-7 0 0,-2-6 0,1 5 0,1-3 0,-7 4 0,15 0 0,-13 0 0,12 0 0,-2 0 0,2 0 0,5 0 0,0 0 0,2 0 0,-2 0 0,0 4 0,3-3 0,-3 3 0,4-4 0,0 3 0,-8-2 0,7 2 0,-7-3 0,8 0 0,1 0 0,-1 0 0,0 0 0,-4 4 0,3-3 0,-3 3 0,0-4 0,2 0 0,-2 0 0,-1 0 0,5 0 0,-5 0 0,1 0 0,-2 0 0,-7 4 0,6-2 0,-5 2 0,11-4 0,-3 0 0,4 0 0,-4 0 0,3 0 0,-7 0 0,1 0 0,2 0 0,-3 0 0,2 0 0,2 0 0,0 0 0,4 0 0,0 0 0,2 0 0,-2 0 0,0 0 0,0 0 0,0 2 0,1 0 0,-1 0 0,0-2 0,0 0 0,0 0 0,-4 4 0,3-2 0,-3 6 0,0-8 0,2 6 0,-2-4 0,0 6 0,3-8 0,-8 4 0,3 0 0,1-3 0,-4 7 0,9-7 0,-4 3 0,4-1 0,0-2 0,0 6 0,0-6 0,0 2 0,1-3 0,-1 4 0,0-3 0,0 2 0,0-3 0,4 4 0,-3-4 0,3 7 0,-4-6 0,4 6 0,-4-6 0,4 2 0,0 1 0,-2-4 0,4 8 0,-4-8 0,4 6 0,-4-4 0,4 4 0,-4-2 0,2 0 0,0 4 0,-3-8 0,2 4 0,-2-1 0,-1-2 0,4 6 0,-4-6 0,4 6 0,-4-3 0,0 0 0,4 3 0,-3-3 0,3 1 0,0 2 0,-4-7 0,4 4 0,-4-4 0,4 2 0,-2 0 0,2 4 0,-4-4 0,-4 4 0,-2-4 0,0 6 0,2-8 0,0 8 0,2-4 0,-2 4 0,0 0 0,3-3 0,-3 2 0,4-2 0,0-1 0,0 3 0,-4-3 0,3 4 0,1 0 0,-4 5 0,2 0 0,-8 1 0,3 8 0,3-11 0,3 12 0,3-14 0,-2 12 0,-1-5 0,-2 14 0,2-12 0,0 12 0,7-16 0,-2 9 0,0-10 0,3 5 0,-3 0 0,0 0 0,3 0 0,-7-4 0,8 2 0,-4-7 0,4 11 0,0-11 0,0 13 0,-3-14 0,2 4 0,-3 0 0,0 1 0,4 0 0,-4 1 0,4-8 0,-4 8 0,2-1 0,-7 10 0,9-9 0,-5 14 0,1-6 0,2 3 0,-3-2 0,1-5 0,4-4 0,-4 2 0,0-3 0,3 0 0,-3 5 0,4-9 0,0 3 0,0-4 0,0 4 0,-4-4 0,4 9 0,-4-9 0,4 6 0,0-2 0,0-4 0,0 9 0,0-4 0,-4 5 0,2-5 0,-2 4 0,4-3 0,0-1 0,0 4 0,0 2 0,-2-7 0,0 4 0,-2-7 0,4 1 0,0 2 0,0 0 0,0 1 0,0 4 0,0-3 0,0 3 0,0-8 0,0 13 0,0-6 0,0 6 0,0-8 0,0 3 0,0-4 0,0 14 0,4-7 0,2 8 0,-1-15 0,-1 3 0,0 3 0,-3-3 0,3 12 0,-4-19 0,0 14 0,4-10 0,2 6 0,-1-3 0,-1 1 0,0 1 0,-3-1 0,3-4 0,-4 5 0,0-5 0,0 6 0,0-2 0,4 0 0,-4 2 0,4 5 0,-4-9 0,0 7 0,0-8 0,0 3 0,4 4 0,-2-2 0,2-2 0,0-1 0,-3-2 0,3 4 0,-4-4 0,0-2 0,0-4 0,0 4 0,0 1 0,0 11 0,4-1 0,1 6 0,1-6 0,2 6 0,-7-14 0,8 7 0,-9-8 0,4-1 0,0-1 0,-2-4 0,4 4 0,0 1 0,2-2 0,-3 0 0,2-2 0,-6 0 0,7 3 0,-4-5 0,0 6 0,3-5 0,-2 18 0,3-16 0,-4 10 0,0-12 0,0 4 0,-4-2 0,4 2 0,0-6 0,-3 2 0,2 0 0,5 0 0,-1 4 0,9 3 0,-7-2 0,4-1 0,-5 0 0,0 2 0,6 0 0,-1 2 0,0-6 0,-1 3 0,-4-6 0,0 1 0,0 0 0,4 0 0,-4 0 0,14 13 0,-8-5 0,14 8 0,-8-8 0,4-1 0,-1 5 0,4 5 0,-1 2 0,0-5 0,-6-3 0,-7-7 0,-1-3 0,1 9 0,-3-9 0,6 7 0,-11-7 0,10 7 0,-9-4 0,6 6 0,0-1 0,3 2 0,10 6 0,-5 0 0,12 3 0,-6-2 0,4-12 0,1 6 0,-6-9 0,-5 2 0,-12-5 0,-1 0 0,-3-4 0,1 3 0,6-2 0,-6 3 0,13 0 0,-5 2 0,0-2 0,3-3 0,-6 2 0,2-7 0,-4 8 0,4-8 0,-7 6 0,7-2 0,-8 2 0,4-4 0,-1 2 0,1 0 0,0 4 0,9 0 0,-2 2 0,9-1 0,0-5 0,-6 4 0,6-3 0,-6 5 0,0-1 0,6-5 0,-9 0 0,8 0 0,-15-3 0,9 3 0,-4-4 0,18 4 0,-10 2 0,11 3 0,-13-5 0,-2 4 0,7-3 0,-5 1 0,5 3 0,0-4 0,-5 5 0,5-5 0,-7 3 0,7-3 0,-4 1 0,7 2 0,-13-4 0,1 0 0,-7 0 0,0-2 0,9 0 0,-2 4 0,9 0 0,-7 3 0,7 0 0,2 1 0,-1-1 0,-2 0 0,-10-3 0,0 2 0,-6-4 0,5 0 0,-3 2 0,9 0 0,-5-2 0,10 4 0,-3-7 0,4 8 0,-2-3 0,-2-1 0,4-1 0,-6 0 0,6-3 0,0 3 0,1-4 0,4 4 0,-9-2 0,10 2 0,-12 0 0,2-3 0,-4 3 0,-6-4 0,6 0 0,-7 0 0,7 0 0,-1 0 0,2 0 0,-4 0 0,33 0 0,-20 0 0,21-4 0,-23 3 0,-5-3 0,-2 4 0,-4 0 0,-1 0 0,-4 0 0,0 0 0,-1 0 0,1 0 0,0 0 0,0 0 0,-1 0 0,1 0 0,0 0 0,0 0 0,-2 0 0,2 0 0,0 0 0,4 0 0,-2 4 0,6-3 0,-7 6 0,3-7 0,0 8 0,-3-7 0,3 3 0,-4-4 0,-1 0 0,-3 3 0,4-2 0,-4 2 0,4-3 0,-1 0 0,5 0 0,-3 0 0,3 0 0,-4 0 0,0 0 0,-1 0 0,1 0 0,0 4 0,4-4 0,1 4 0,6-4 0,-2 0 0,-4 0 0,-1 0 0,-4 0 0,0 0 0,-1-4 0,6 0 0,-5-2 0,4 0 0,-4 2 0,0-4 0,0-6 0,0 6 0,-4-9 0,4 8 0,-2-13 0,2 1 0,6-4 0,-8 1 0,2 6 0,1-6 0,-2 6 0,2-13 0,-1 16 0,-7-7 0,2 8 0,1-3 0,-3-2 0,3 2 0,-4-7 0,0 4 0,0-9 0,4 10 0,-2-1 0,2 8 0,-4-7 0,0-5 0,0-1 0,0-8 0,0 7 0,-4 6 0,2-8 0,0 7 0,2-10 0,0 6 0,0-11 0,0 15 0,0-15 0,0 17 0,0-10 0,0 9 0,0-4 0,0 10 0,0-8 0,0 7 0,0-9 0,0-8 0,0 11 0,0-11 0,0 14 0,0-6 0,0 10 0,0-21 0,0 18 0,9-19 0,-8 4 0,9 0 0,-10-14 0,4 20 0,1-10 0,0 13 0,1-2 0,-6 9 0,0-7 0,0 12 0,0-11 0,0 12 0,0-6 0,0 7 0,0-8 0,0 9 0,0-10 0,0 9 0,0-3 0,0 0 0,0 3 0,0-7 0,0 6 0,0-2 0,4-1 0,-4 0 0,8-1 0,-8-3 0,8 9 0,-4-4 0,0 4 0,2 0 0,-4 0 0,0 0 0,2 0 0,0 1 0,4-6 0,0 5 0,0-5 0,0 6 0,-4-1 0,0 0 0,-4 0 0,0 0 0,3 4 0,-2-3 0,6 6 0,-3-2 0,4 3 0,0 0 0,-1 0 0,-2-4 0,2 3 0,-3-2 0,4 3 0,-4-4 0,2 4 0,-2-4 0,4 4 0,0 0 0,-1 0 0,1-4 0,0 4 0,-1-4 0,1 4 0,4 0 0,-3 0 0,3 0 0,-4 0 0,0 0 0,4 0 0,-4 0 0,5 0 0,-6 0 0,1 0 0,4 4 0,-3-2 0,3 2 0,-4-4 0,4 0 0,-4 0 0,6 0 0,-8 0 0,8 4 0,-6-3 0,4 3 0,-4-4 0,0 0 0,0 3 0,4-2 0,-4 6 0,14-6 0,-2 7 0,2-4 0,0 1 0,-8 3 0,3-8 0,-6 8 0,-1-8 0,-6 4 0,4-4 0,0 0 0,0 4 0,4-4 0,2 8 0,8-2 0,28-1 0,2 11 0,21-8 0,-10 11 0,-19-13 0,-11 4 0,-20-9 0,-6 2 0,1 1 0,4 0 0,1 1 0,6 3 0,-2 0 0,2-1 0,-6 3 0,-1-4 0,-8 0 0,8-2 0,-10 4 0,10-8 0,-8 7 0,4-2 0,9 3 0,-2 0 0,14 3 0,-9-2 0,3 1 0,-5 3 0,12-2 0,-2 7 0,24-4 0,-11 0 0,6-7 0,-15 2 0,-8-7 0,-15 6 0,3-8 0,-4 8 0,12-3 0,4 4 0,7-3 0,-6 3 0,-1-9 0,-7 8 0,2-3 0,-6 1 0,-1-2 0,-8-2 0,3 0 0,-3 2 0,4-2 0,0 0 0,0 0 0,-1 2 0,6-2 0,-5 0 0,9 2 0,2-2 0,-4 4 0,7-4 0,-12 4 0,2-2 0,5 6 0,11-1 0,28 3 0,-13 4 0,11-3 0,-23-3 0,-6-1 0,-1-9 0,-10 8 0,3-7 0,-4 6 0,5-6 0,-1 7 0,-4-6 0,1 4 0,-8-4 0,2 0 0,0 2 0,0-2 0,4 0 0,-4 2 0,6-4 0,3 8 0,-6-6 0,10 3 0,-12-2 0,3-2 0,0 6 0,-2-6 0,7 7 0,-4-7 0,10 3 0,17 2 0,9 0 0,1 2 0,2-2 0,-26-6 0,5 0 0,-18 0 0,-3 2 0,-4 0 0,2 2 0,2-4 0,2 0 0,-4 0 0,0 0 0,4 4 0,1-4 0,0 4 0,-1-4 0,0 4 0,2 1 0,4 0 0,-4 2 0,-2-6 0,-4 6 0,-2-6 0,0 2 0,-4-3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1791-AF4A-434F-A100-3EAE938867AD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BAFF-ADEB-4744-BC7F-43E9D31D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3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574e7d5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574e7d5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Malevolent genome assembler developer can fake all those metrics!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574e7d5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574e7d5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the slide with hairpin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9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b09ec4fc3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2fb09ec4fc3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2fb09ec4fc3_4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b09ec4fc3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fb09ec4fc3_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fb09ec4fc3_4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b09ec4fc3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fb09ec4fc3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fb09ec4fc3_4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79af58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79af58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79af587f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79af587f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HG002 old assembly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9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afcb820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afcb820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fcb4ac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afcb4ac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574e7d54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574e7d54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6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1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chrY:17,583,237-20,727,929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66289-CF3E-A34B-BE7A-3EFF8C2B1E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48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5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3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b09ec4fc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fb09ec4fc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fb09ec4fc3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b09ec4fc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fb09ec4fc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fb09ec4fc3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18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244" y="-12504"/>
            <a:ext cx="12213244" cy="68807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6232" y="3661485"/>
            <a:ext cx="11024168" cy="421525"/>
          </a:xfrm>
        </p:spPr>
        <p:txBody>
          <a:bodyPr lIns="0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6232" y="4083010"/>
            <a:ext cx="11024168" cy="314847"/>
          </a:xfrm>
        </p:spPr>
        <p:txBody>
          <a:bodyPr lIns="0"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Professional Title, Branch or Division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76232" y="4397857"/>
            <a:ext cx="11024168" cy="314847"/>
          </a:xfrm>
        </p:spPr>
        <p:txBody>
          <a:bodyPr lIns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71" y="1065928"/>
            <a:ext cx="11039858" cy="2414177"/>
          </a:xfrm>
        </p:spPr>
        <p:txBody>
          <a:bodyPr lIns="0" anchor="b" anchorCtr="0">
            <a:normAutofit/>
          </a:bodyPr>
          <a:lstStyle>
            <a:lvl1pPr>
              <a:defRPr sz="5867" b="1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Talk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71" y="5604370"/>
            <a:ext cx="900103" cy="904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012" y="5844456"/>
            <a:ext cx="2157819" cy="450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71" y="4419600"/>
            <a:ext cx="1530351" cy="7112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244" y="-12504"/>
            <a:ext cx="12213244" cy="68807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6071" y="2163931"/>
            <a:ext cx="11039857" cy="1604433"/>
          </a:xfrm>
        </p:spPr>
        <p:txBody>
          <a:bodyPr lIns="0" anchor="t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5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27" y="6299010"/>
            <a:ext cx="456253" cy="438477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576071" y="1757368"/>
            <a:ext cx="402336" cy="118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6" y="6333350"/>
            <a:ext cx="392641" cy="37394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F22701A-3F08-3A4D-B1D1-C9E109302AC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37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52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1447801"/>
            <a:ext cx="5276088" cy="4576233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1165" y="1447801"/>
            <a:ext cx="5554763" cy="4576233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5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1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9" cy="1356360"/>
          </a:xfrm>
        </p:spPr>
        <p:txBody>
          <a:bodyPr lIns="0" anchor="ctr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650D12-1220-8E45-B8F4-A4A475AB5A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3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4162344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52" y="0"/>
            <a:ext cx="121910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3" y="-12503"/>
            <a:ext cx="12213244" cy="68807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6073" y="2163933"/>
            <a:ext cx="11039857" cy="1604433"/>
          </a:xfrm>
        </p:spPr>
        <p:txBody>
          <a:bodyPr lIns="0" anchor="t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5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1" b="1">
                <a:solidFill>
                  <a:schemeClr val="bg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7250" y="6356353"/>
            <a:ext cx="6222953" cy="366183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8" y="6299011"/>
            <a:ext cx="456253" cy="438477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576071" y="1757368"/>
            <a:ext cx="402336" cy="11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12489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5">
            <a:extLst>
              <a:ext uri="{FF2B5EF4-FFF2-40B4-BE49-F238E27FC236}">
                <a16:creationId xmlns:a16="http://schemas.microsoft.com/office/drawing/2014/main" id="{E8BC3AF6-78BA-4181-2D33-D93389138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9F278F-E1A3-4278-9553-3752DE52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8" cy="1356360"/>
          </a:xfrm>
        </p:spPr>
        <p:txBody>
          <a:bodyPr lIns="0" anchor="ctr" anchorCtr="0">
            <a:normAutofit/>
          </a:bodyPr>
          <a:lstStyle>
            <a:lvl1pPr>
              <a:defRPr sz="4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FF91C-13C3-B048-799F-51760A6EF1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570810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275F87-B008-01EF-9143-002531BD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0"/>
            <a:ext cx="11039856" cy="4576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78300-80B0-6BC1-C440-36C61D3B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8" cy="1356360"/>
          </a:xfrm>
        </p:spPr>
        <p:txBody>
          <a:bodyPr lIns="0" anchor="ctr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45EBC6C-60E2-BD04-EFE6-8FE7073C2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5C825-933D-DEEC-218E-9AAF7E6EFC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6026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1" y="1121833"/>
            <a:ext cx="11039858" cy="2387600"/>
          </a:xfrm>
        </p:spPr>
        <p:txBody>
          <a:bodyPr anchor="b"/>
          <a:lstStyle>
            <a:lvl1pPr algn="ctr">
              <a:defRPr sz="8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1" y="3602568"/>
            <a:ext cx="11039858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" y="1447800"/>
            <a:ext cx="11039856" cy="4576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8" cy="1356360"/>
          </a:xfrm>
        </p:spPr>
        <p:txBody>
          <a:bodyPr lIns="0" anchor="ctr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1" y="1710267"/>
            <a:ext cx="11039858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1" y="4588934"/>
            <a:ext cx="11039858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1447800"/>
            <a:ext cx="5276088" cy="4576233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1166" y="1447800"/>
            <a:ext cx="5554762" cy="4576233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8" cy="1356360"/>
          </a:xfrm>
        </p:spPr>
        <p:txBody>
          <a:bodyPr lIns="0" anchor="ctr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650D12-1220-8E45-B8F4-A4A475AB5A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6071" y="76200"/>
            <a:ext cx="11039858" cy="1356360"/>
          </a:xfrm>
        </p:spPr>
        <p:txBody>
          <a:bodyPr lIns="0" anchor="ctr" anchorCtr="0">
            <a:normAutofit/>
          </a:bodyPr>
          <a:lstStyle>
            <a:lvl1pPr>
              <a:defRPr sz="4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6DB852-5A37-EE40-9824-0892D4BE19A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1" y="1839870"/>
            <a:ext cx="11039857" cy="1604433"/>
          </a:xfrm>
        </p:spPr>
        <p:txBody>
          <a:bodyPr lIns="0" anchor="b">
            <a:normAutofit/>
          </a:bodyPr>
          <a:lstStyle>
            <a:lvl1pPr algn="l"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1" y="3602568"/>
            <a:ext cx="11039858" cy="1655233"/>
          </a:xfrm>
        </p:spPr>
        <p:txBody>
          <a:bodyPr lIns="0"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52" y="0"/>
            <a:ext cx="1219104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244" y="-12504"/>
            <a:ext cx="12213244" cy="68807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6071" y="2163931"/>
            <a:ext cx="11039857" cy="1604433"/>
          </a:xfrm>
        </p:spPr>
        <p:txBody>
          <a:bodyPr lIns="0" anchor="t" anchorCtr="0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27" y="6299010"/>
            <a:ext cx="456253" cy="438477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576071" y="1757368"/>
            <a:ext cx="402336" cy="11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1513DC-0F56-E340-A807-ED0AD26FE0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2000" y="6190862"/>
            <a:ext cx="8305800" cy="533400"/>
          </a:xfrm>
        </p:spPr>
        <p:txBody>
          <a:bodyPr lIns="0" anchor="ctr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41451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6" y="6333350"/>
            <a:ext cx="392641" cy="373944"/>
          </a:xfrm>
          <a:prstGeom prst="rect">
            <a:avLst/>
          </a:prstGeom>
        </p:spPr>
      </p:pic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824" y="6356352"/>
            <a:ext cx="349059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05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5" r:id="rId2"/>
    <p:sldLayoutId id="2147483786" r:id="rId3"/>
    <p:sldLayoutId id="2147483787" r:id="rId4"/>
    <p:sldLayoutId id="2147483788" r:id="rId5"/>
    <p:sldLayoutId id="2147483790" r:id="rId6"/>
    <p:sldLayoutId id="2147483791" r:id="rId7"/>
    <p:sldLayoutId id="2147483796" r:id="rId8"/>
    <p:sldLayoutId id="2147483798" r:id="rId9"/>
    <p:sldLayoutId id="2147483805" r:id="rId10"/>
    <p:sldLayoutId id="2147483803" r:id="rId11"/>
    <p:sldLayoutId id="2147483806" r:id="rId12"/>
    <p:sldLayoutId id="2147483810" r:id="rId13"/>
    <p:sldLayoutId id="2147483811" r:id="rId14"/>
    <p:sldLayoutId id="2147483813" r:id="rId15"/>
    <p:sldLayoutId id="2147483816" r:id="rId16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b="1" kern="1200">
          <a:solidFill>
            <a:schemeClr val="accent6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2">
              <a:lumMod val="7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2">
              <a:lumMod val="7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2">
              <a:lumMod val="7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6.tiff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jpeg"/><Relationship Id="rId18" Type="http://schemas.openxmlformats.org/officeDocument/2006/relationships/image" Target="../media/image57.tiff"/><Relationship Id="rId26" Type="http://schemas.openxmlformats.org/officeDocument/2006/relationships/image" Target="../media/image64.tiff"/><Relationship Id="rId39" Type="http://schemas.openxmlformats.org/officeDocument/2006/relationships/image" Target="../media/image77.tiff"/><Relationship Id="rId21" Type="http://schemas.openxmlformats.org/officeDocument/2006/relationships/image" Target="../media/image60.png"/><Relationship Id="rId34" Type="http://schemas.openxmlformats.org/officeDocument/2006/relationships/image" Target="../media/image72.tif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5.tiff"/><Relationship Id="rId20" Type="http://schemas.openxmlformats.org/officeDocument/2006/relationships/image" Target="../media/image59.png"/><Relationship Id="rId29" Type="http://schemas.openxmlformats.org/officeDocument/2006/relationships/image" Target="../media/image67.tiff"/><Relationship Id="rId41" Type="http://schemas.openxmlformats.org/officeDocument/2006/relationships/image" Target="../media/image7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tiff"/><Relationship Id="rId11" Type="http://schemas.openxmlformats.org/officeDocument/2006/relationships/image" Target="../media/image50.tiff"/><Relationship Id="rId24" Type="http://schemas.openxmlformats.org/officeDocument/2006/relationships/image" Target="../media/image16.tiff"/><Relationship Id="rId32" Type="http://schemas.openxmlformats.org/officeDocument/2006/relationships/image" Target="../media/image70.tiff"/><Relationship Id="rId37" Type="http://schemas.openxmlformats.org/officeDocument/2006/relationships/image" Target="../media/image75.jpeg"/><Relationship Id="rId40" Type="http://schemas.openxmlformats.org/officeDocument/2006/relationships/image" Target="../media/image78.jpeg"/><Relationship Id="rId5" Type="http://schemas.openxmlformats.org/officeDocument/2006/relationships/image" Target="../media/image46.png"/><Relationship Id="rId15" Type="http://schemas.openxmlformats.org/officeDocument/2006/relationships/image" Target="../media/image54.tiff"/><Relationship Id="rId23" Type="http://schemas.openxmlformats.org/officeDocument/2006/relationships/image" Target="../media/image62.jpg"/><Relationship Id="rId28" Type="http://schemas.openxmlformats.org/officeDocument/2006/relationships/image" Target="../media/image66.jpg"/><Relationship Id="rId36" Type="http://schemas.openxmlformats.org/officeDocument/2006/relationships/image" Target="../media/image74.jpeg"/><Relationship Id="rId10" Type="http://schemas.openxmlformats.org/officeDocument/2006/relationships/image" Target="../media/image14.jpg"/><Relationship Id="rId19" Type="http://schemas.openxmlformats.org/officeDocument/2006/relationships/image" Target="../media/image58.png"/><Relationship Id="rId31" Type="http://schemas.openxmlformats.org/officeDocument/2006/relationships/image" Target="../media/image69.tiff"/><Relationship Id="rId4" Type="http://schemas.openxmlformats.org/officeDocument/2006/relationships/image" Target="../media/image45.jpeg"/><Relationship Id="rId9" Type="http://schemas.openxmlformats.org/officeDocument/2006/relationships/image" Target="../media/image49.tiff"/><Relationship Id="rId14" Type="http://schemas.openxmlformats.org/officeDocument/2006/relationships/image" Target="../media/image53.tiff"/><Relationship Id="rId22" Type="http://schemas.openxmlformats.org/officeDocument/2006/relationships/image" Target="../media/image61.tiff"/><Relationship Id="rId27" Type="http://schemas.openxmlformats.org/officeDocument/2006/relationships/image" Target="../media/image65.tiff"/><Relationship Id="rId30" Type="http://schemas.openxmlformats.org/officeDocument/2006/relationships/image" Target="../media/image68.tiff"/><Relationship Id="rId35" Type="http://schemas.openxmlformats.org/officeDocument/2006/relationships/image" Target="../media/image73.jpeg"/><Relationship Id="rId8" Type="http://schemas.microsoft.com/office/2007/relationships/hdphoto" Target="../media/hdphoto1.wdp"/><Relationship Id="rId3" Type="http://schemas.openxmlformats.org/officeDocument/2006/relationships/image" Target="../media/image44.tiff"/><Relationship Id="rId12" Type="http://schemas.openxmlformats.org/officeDocument/2006/relationships/image" Target="../media/image51.jpeg"/><Relationship Id="rId17" Type="http://schemas.openxmlformats.org/officeDocument/2006/relationships/image" Target="../media/image56.tiff"/><Relationship Id="rId25" Type="http://schemas.openxmlformats.org/officeDocument/2006/relationships/image" Target="../media/image63.tiff"/><Relationship Id="rId33" Type="http://schemas.openxmlformats.org/officeDocument/2006/relationships/image" Target="../media/image71.tiff"/><Relationship Id="rId38" Type="http://schemas.openxmlformats.org/officeDocument/2006/relationships/image" Target="../media/image7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Sergey </a:t>
            </a:r>
            <a:r>
              <a:rPr lang="en-US" dirty="0" err="1"/>
              <a:t>Koren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>
          <a:xfrm>
            <a:off x="576232" y="4083010"/>
            <a:ext cx="11024168" cy="6413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Biodiversity Genomics Academy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October 2</a:t>
            </a:r>
            <a:r>
              <a:rPr lang="en-US" baseline="30000" dirty="0"/>
              <a:t>nd</a:t>
            </a:r>
            <a:r>
              <a:rPr lang="en-US" dirty="0"/>
              <a:t>, 2024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Complete, telomere-to-telomere assembly of diploid human genomes and beyond</a:t>
            </a:r>
          </a:p>
        </p:txBody>
      </p:sp>
    </p:spTree>
    <p:extLst>
      <p:ext uri="{BB962C8B-B14F-4D97-AF65-F5344CB8AC3E}">
        <p14:creationId xmlns:p14="http://schemas.microsoft.com/office/powerpoint/2010/main" val="49634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EA8578-6EC3-2B41-B258-2E8DAFE1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7" y="2711751"/>
            <a:ext cx="4339808" cy="24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F6F12-49FE-614C-9092-9EE727981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72" y="1676401"/>
            <a:ext cx="5276088" cy="702280"/>
          </a:xfrm>
        </p:spPr>
        <p:txBody>
          <a:bodyPr/>
          <a:lstStyle/>
          <a:p>
            <a:r>
              <a:rPr lang="en-US" dirty="0"/>
              <a:t>Walking simple paths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91A679-1641-C943-9E4E-DCA9274FF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1165" y="1676401"/>
            <a:ext cx="5554763" cy="702280"/>
          </a:xfrm>
        </p:spPr>
        <p:txBody>
          <a:bodyPr/>
          <a:lstStyle/>
          <a:p>
            <a:r>
              <a:rPr lang="en-US" dirty="0"/>
              <a:t>Aligning Nanopore reads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DD3E6-0817-5649-A297-35D2C487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the HiFi graph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D82B48-0954-9B44-BCE5-33BDAED6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913" y="106916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263243-F1FC-BC46-B21E-04920168F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6080" b="8572"/>
          <a:stretch/>
        </p:blipFill>
        <p:spPr bwMode="auto">
          <a:xfrm>
            <a:off x="9053650" y="2095359"/>
            <a:ext cx="2762673" cy="154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FCEB22-2D9D-8948-8B88-AFC04FD05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09" r="1518"/>
          <a:stretch/>
        </p:blipFill>
        <p:spPr bwMode="auto">
          <a:xfrm>
            <a:off x="6305128" y="2536594"/>
            <a:ext cx="2762673" cy="309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71467-BEB8-F241-9D24-661D189EBC33}"/>
              </a:ext>
            </a:extLst>
          </p:cNvPr>
          <p:cNvGrpSpPr/>
          <p:nvPr/>
        </p:nvGrpSpPr>
        <p:grpSpPr>
          <a:xfrm>
            <a:off x="6607924" y="2487445"/>
            <a:ext cx="2401920" cy="3006254"/>
            <a:chOff x="4955943" y="1865583"/>
            <a:chExt cx="1801440" cy="22546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45D030-6990-7F44-9E3D-A6771B8FEF34}"/>
                    </a:ext>
                  </a:extLst>
                </p14:cNvPr>
                <p14:cNvContentPartPr/>
                <p14:nvPr/>
              </p14:nvContentPartPr>
              <p14:xfrm>
                <a:off x="4955943" y="1865583"/>
                <a:ext cx="1801440" cy="205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45D030-6990-7F44-9E3D-A6771B8FEF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51623" y="1861263"/>
                  <a:ext cx="1810080" cy="2062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D72BC9-2C07-6647-8081-C1504AB5F229}"/>
                </a:ext>
              </a:extLst>
            </p:cNvPr>
            <p:cNvSpPr txBox="1"/>
            <p:nvPr/>
          </p:nvSpPr>
          <p:spPr>
            <a:xfrm>
              <a:off x="5234800" y="2074317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3A431-21CF-1E4F-A84E-026FB153D8E9}"/>
                </a:ext>
              </a:extLst>
            </p:cNvPr>
            <p:cNvSpPr txBox="1"/>
            <p:nvPr/>
          </p:nvSpPr>
          <p:spPr>
            <a:xfrm>
              <a:off x="6234626" y="2155063"/>
              <a:ext cx="264737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2/7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3C97C0-B4E8-D347-8396-72A7EED1766E}"/>
                </a:ext>
              </a:extLst>
            </p:cNvPr>
            <p:cNvSpPr txBox="1"/>
            <p:nvPr/>
          </p:nvSpPr>
          <p:spPr>
            <a:xfrm>
              <a:off x="6191820" y="2749124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678F6A-1C2F-7F4D-A08D-18BEBC0C2EC2}"/>
                </a:ext>
              </a:extLst>
            </p:cNvPr>
            <p:cNvSpPr txBox="1"/>
            <p:nvPr/>
          </p:nvSpPr>
          <p:spPr>
            <a:xfrm>
              <a:off x="5561946" y="3350572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62A84C-8736-A645-8E4C-820204C87F89}"/>
                </a:ext>
              </a:extLst>
            </p:cNvPr>
            <p:cNvSpPr txBox="1"/>
            <p:nvPr/>
          </p:nvSpPr>
          <p:spPr>
            <a:xfrm>
              <a:off x="5024585" y="3252148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1BBFC7-C691-E14B-90D5-BE6FD8AB8113}"/>
                </a:ext>
              </a:extLst>
            </p:cNvPr>
            <p:cNvSpPr txBox="1"/>
            <p:nvPr/>
          </p:nvSpPr>
          <p:spPr>
            <a:xfrm>
              <a:off x="5313635" y="2628123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0BC06B-71A6-7949-AEBE-70FCC336D2CA}"/>
                </a:ext>
              </a:extLst>
            </p:cNvPr>
            <p:cNvSpPr txBox="1"/>
            <p:nvPr/>
          </p:nvSpPr>
          <p:spPr>
            <a:xfrm>
              <a:off x="5705074" y="2571750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E1A6CC-6524-524F-BF1C-9DF321A09D04}"/>
                </a:ext>
              </a:extLst>
            </p:cNvPr>
            <p:cNvSpPr txBox="1"/>
            <p:nvPr/>
          </p:nvSpPr>
          <p:spPr>
            <a:xfrm>
              <a:off x="6022588" y="3271066"/>
              <a:ext cx="188994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730E5E-E5D1-FA42-8962-83DD2907A5E4}"/>
                </a:ext>
              </a:extLst>
            </p:cNvPr>
            <p:cNvSpPr txBox="1"/>
            <p:nvPr/>
          </p:nvSpPr>
          <p:spPr>
            <a:xfrm>
              <a:off x="5948318" y="3943350"/>
              <a:ext cx="239489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DF538D-4E20-0247-8996-6C9C96DFF9B5}"/>
                </a:ext>
              </a:extLst>
            </p:cNvPr>
            <p:cNvSpPr txBox="1"/>
            <p:nvPr/>
          </p:nvSpPr>
          <p:spPr>
            <a:xfrm>
              <a:off x="6437950" y="3743295"/>
              <a:ext cx="239489" cy="1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33" dirty="0">
                  <a:solidFill>
                    <a:srgbClr val="000000"/>
                  </a:solidFill>
                </a:rPr>
                <a:t>11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5422BC-38CC-F048-867E-EA644E0F2E0D}"/>
                  </a:ext>
                </a:extLst>
              </p14:cNvPr>
              <p14:cNvContentPartPr/>
              <p14:nvPr/>
            </p14:nvContentPartPr>
            <p14:xfrm>
              <a:off x="753977" y="3242007"/>
              <a:ext cx="4277760" cy="140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5422BC-38CC-F048-867E-EA644E0F2E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657" y="3237687"/>
                <a:ext cx="4286400" cy="1416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EB04B1C8-B4A8-2448-89E3-8E39B3E051AE}"/>
              </a:ext>
            </a:extLst>
          </p:cNvPr>
          <p:cNvSpPr/>
          <p:nvPr/>
        </p:nvSpPr>
        <p:spPr>
          <a:xfrm>
            <a:off x="9088821" y="2207172"/>
            <a:ext cx="2191407" cy="1182414"/>
          </a:xfrm>
          <a:custGeom>
            <a:avLst/>
            <a:gdLst>
              <a:gd name="connsiteX0" fmla="*/ 0 w 2191407"/>
              <a:gd name="connsiteY0" fmla="*/ 1182414 h 1182414"/>
              <a:gd name="connsiteX1" fmla="*/ 70945 w 2191407"/>
              <a:gd name="connsiteY1" fmla="*/ 1174531 h 1182414"/>
              <a:gd name="connsiteX2" fmla="*/ 157655 w 2191407"/>
              <a:gd name="connsiteY2" fmla="*/ 1143000 h 1182414"/>
              <a:gd name="connsiteX3" fmla="*/ 220717 w 2191407"/>
              <a:gd name="connsiteY3" fmla="*/ 1135118 h 1182414"/>
              <a:gd name="connsiteX4" fmla="*/ 260131 w 2191407"/>
              <a:gd name="connsiteY4" fmla="*/ 1127235 h 1182414"/>
              <a:gd name="connsiteX5" fmla="*/ 283779 w 2191407"/>
              <a:gd name="connsiteY5" fmla="*/ 1119352 h 1182414"/>
              <a:gd name="connsiteX6" fmla="*/ 331076 w 2191407"/>
              <a:gd name="connsiteY6" fmla="*/ 1079938 h 1182414"/>
              <a:gd name="connsiteX7" fmla="*/ 425669 w 2191407"/>
              <a:gd name="connsiteY7" fmla="*/ 1032642 h 1182414"/>
              <a:gd name="connsiteX8" fmla="*/ 599089 w 2191407"/>
              <a:gd name="connsiteY8" fmla="*/ 1016876 h 1182414"/>
              <a:gd name="connsiteX9" fmla="*/ 646386 w 2191407"/>
              <a:gd name="connsiteY9" fmla="*/ 985345 h 1182414"/>
              <a:gd name="connsiteX10" fmla="*/ 693682 w 2191407"/>
              <a:gd name="connsiteY10" fmla="*/ 969580 h 1182414"/>
              <a:gd name="connsiteX11" fmla="*/ 733096 w 2191407"/>
              <a:gd name="connsiteY11" fmla="*/ 930166 h 1182414"/>
              <a:gd name="connsiteX12" fmla="*/ 756745 w 2191407"/>
              <a:gd name="connsiteY12" fmla="*/ 906518 h 1182414"/>
              <a:gd name="connsiteX13" fmla="*/ 772510 w 2191407"/>
              <a:gd name="connsiteY13" fmla="*/ 882869 h 1182414"/>
              <a:gd name="connsiteX14" fmla="*/ 819807 w 2191407"/>
              <a:gd name="connsiteY14" fmla="*/ 859221 h 1182414"/>
              <a:gd name="connsiteX15" fmla="*/ 843455 w 2191407"/>
              <a:gd name="connsiteY15" fmla="*/ 843456 h 1182414"/>
              <a:gd name="connsiteX16" fmla="*/ 851338 w 2191407"/>
              <a:gd name="connsiteY16" fmla="*/ 819807 h 1182414"/>
              <a:gd name="connsiteX17" fmla="*/ 890751 w 2191407"/>
              <a:gd name="connsiteY17" fmla="*/ 772511 h 1182414"/>
              <a:gd name="connsiteX18" fmla="*/ 914400 w 2191407"/>
              <a:gd name="connsiteY18" fmla="*/ 693683 h 1182414"/>
              <a:gd name="connsiteX19" fmla="*/ 922282 w 2191407"/>
              <a:gd name="connsiteY19" fmla="*/ 622738 h 1182414"/>
              <a:gd name="connsiteX20" fmla="*/ 906517 w 2191407"/>
              <a:gd name="connsiteY20" fmla="*/ 402021 h 1182414"/>
              <a:gd name="connsiteX21" fmla="*/ 914400 w 2191407"/>
              <a:gd name="connsiteY21" fmla="*/ 362607 h 1182414"/>
              <a:gd name="connsiteX22" fmla="*/ 890751 w 2191407"/>
              <a:gd name="connsiteY22" fmla="*/ 268014 h 1182414"/>
              <a:gd name="connsiteX23" fmla="*/ 874986 w 2191407"/>
              <a:gd name="connsiteY23" fmla="*/ 220718 h 1182414"/>
              <a:gd name="connsiteX24" fmla="*/ 867103 w 2191407"/>
              <a:gd name="connsiteY24" fmla="*/ 197069 h 1182414"/>
              <a:gd name="connsiteX25" fmla="*/ 859220 w 2191407"/>
              <a:gd name="connsiteY25" fmla="*/ 165538 h 1182414"/>
              <a:gd name="connsiteX26" fmla="*/ 827689 w 2191407"/>
              <a:gd name="connsiteY26" fmla="*/ 78828 h 1182414"/>
              <a:gd name="connsiteX27" fmla="*/ 804041 w 2191407"/>
              <a:gd name="connsiteY27" fmla="*/ 63062 h 1182414"/>
              <a:gd name="connsiteX28" fmla="*/ 756745 w 2191407"/>
              <a:gd name="connsiteY28" fmla="*/ 47297 h 1182414"/>
              <a:gd name="connsiteX29" fmla="*/ 685800 w 2191407"/>
              <a:gd name="connsiteY29" fmla="*/ 7883 h 1182414"/>
              <a:gd name="connsiteX30" fmla="*/ 662151 w 2191407"/>
              <a:gd name="connsiteY30" fmla="*/ 0 h 1182414"/>
              <a:gd name="connsiteX31" fmla="*/ 591207 w 2191407"/>
              <a:gd name="connsiteY31" fmla="*/ 15766 h 1182414"/>
              <a:gd name="connsiteX32" fmla="*/ 575441 w 2191407"/>
              <a:gd name="connsiteY32" fmla="*/ 39414 h 1182414"/>
              <a:gd name="connsiteX33" fmla="*/ 543910 w 2191407"/>
              <a:gd name="connsiteY33" fmla="*/ 55180 h 1182414"/>
              <a:gd name="connsiteX34" fmla="*/ 504496 w 2191407"/>
              <a:gd name="connsiteY34" fmla="*/ 102476 h 1182414"/>
              <a:gd name="connsiteX35" fmla="*/ 496613 w 2191407"/>
              <a:gd name="connsiteY35" fmla="*/ 134007 h 1182414"/>
              <a:gd name="connsiteX36" fmla="*/ 488731 w 2191407"/>
              <a:gd name="connsiteY36" fmla="*/ 157656 h 1182414"/>
              <a:gd name="connsiteX37" fmla="*/ 496613 w 2191407"/>
              <a:gd name="connsiteY37" fmla="*/ 212835 h 1182414"/>
              <a:gd name="connsiteX38" fmla="*/ 528145 w 2191407"/>
              <a:gd name="connsiteY38" fmla="*/ 283780 h 1182414"/>
              <a:gd name="connsiteX39" fmla="*/ 599089 w 2191407"/>
              <a:gd name="connsiteY39" fmla="*/ 338959 h 1182414"/>
              <a:gd name="connsiteX40" fmla="*/ 622738 w 2191407"/>
              <a:gd name="connsiteY40" fmla="*/ 354725 h 1182414"/>
              <a:gd name="connsiteX41" fmla="*/ 685800 w 2191407"/>
              <a:gd name="connsiteY41" fmla="*/ 425669 h 1182414"/>
              <a:gd name="connsiteX42" fmla="*/ 693682 w 2191407"/>
              <a:gd name="connsiteY42" fmla="*/ 449318 h 1182414"/>
              <a:gd name="connsiteX43" fmla="*/ 717331 w 2191407"/>
              <a:gd name="connsiteY43" fmla="*/ 496614 h 1182414"/>
              <a:gd name="connsiteX44" fmla="*/ 725213 w 2191407"/>
              <a:gd name="connsiteY44" fmla="*/ 536028 h 1182414"/>
              <a:gd name="connsiteX45" fmla="*/ 740979 w 2191407"/>
              <a:gd name="connsiteY45" fmla="*/ 606973 h 1182414"/>
              <a:gd name="connsiteX46" fmla="*/ 756745 w 2191407"/>
              <a:gd name="connsiteY46" fmla="*/ 630621 h 1182414"/>
              <a:gd name="connsiteX47" fmla="*/ 764627 w 2191407"/>
              <a:gd name="connsiteY47" fmla="*/ 654269 h 1182414"/>
              <a:gd name="connsiteX48" fmla="*/ 780393 w 2191407"/>
              <a:gd name="connsiteY48" fmla="*/ 677918 h 1182414"/>
              <a:gd name="connsiteX49" fmla="*/ 788276 w 2191407"/>
              <a:gd name="connsiteY49" fmla="*/ 709449 h 1182414"/>
              <a:gd name="connsiteX50" fmla="*/ 804041 w 2191407"/>
              <a:gd name="connsiteY50" fmla="*/ 733097 h 1182414"/>
              <a:gd name="connsiteX51" fmla="*/ 811924 w 2191407"/>
              <a:gd name="connsiteY51" fmla="*/ 756745 h 1182414"/>
              <a:gd name="connsiteX52" fmla="*/ 835572 w 2191407"/>
              <a:gd name="connsiteY52" fmla="*/ 780394 h 1182414"/>
              <a:gd name="connsiteX53" fmla="*/ 890751 w 2191407"/>
              <a:gd name="connsiteY53" fmla="*/ 843456 h 1182414"/>
              <a:gd name="connsiteX54" fmla="*/ 914400 w 2191407"/>
              <a:gd name="connsiteY54" fmla="*/ 851338 h 1182414"/>
              <a:gd name="connsiteX55" fmla="*/ 953813 w 2191407"/>
              <a:gd name="connsiteY55" fmla="*/ 843456 h 1182414"/>
              <a:gd name="connsiteX56" fmla="*/ 1032641 w 2191407"/>
              <a:gd name="connsiteY56" fmla="*/ 827690 h 1182414"/>
              <a:gd name="connsiteX57" fmla="*/ 1111469 w 2191407"/>
              <a:gd name="connsiteY57" fmla="*/ 796159 h 1182414"/>
              <a:gd name="connsiteX58" fmla="*/ 1190296 w 2191407"/>
              <a:gd name="connsiteY58" fmla="*/ 772511 h 1182414"/>
              <a:gd name="connsiteX59" fmla="*/ 1300655 w 2191407"/>
              <a:gd name="connsiteY59" fmla="*/ 748862 h 1182414"/>
              <a:gd name="connsiteX60" fmla="*/ 1347951 w 2191407"/>
              <a:gd name="connsiteY60" fmla="*/ 733097 h 1182414"/>
              <a:gd name="connsiteX61" fmla="*/ 1379482 w 2191407"/>
              <a:gd name="connsiteY61" fmla="*/ 685800 h 1182414"/>
              <a:gd name="connsiteX62" fmla="*/ 1403131 w 2191407"/>
              <a:gd name="connsiteY62" fmla="*/ 670035 h 1182414"/>
              <a:gd name="connsiteX63" fmla="*/ 1529255 w 2191407"/>
              <a:gd name="connsiteY63" fmla="*/ 646387 h 1182414"/>
              <a:gd name="connsiteX64" fmla="*/ 1592317 w 2191407"/>
              <a:gd name="connsiteY64" fmla="*/ 638504 h 1182414"/>
              <a:gd name="connsiteX65" fmla="*/ 1615965 w 2191407"/>
              <a:gd name="connsiteY65" fmla="*/ 630621 h 1182414"/>
              <a:gd name="connsiteX66" fmla="*/ 1686910 w 2191407"/>
              <a:gd name="connsiteY66" fmla="*/ 622738 h 1182414"/>
              <a:gd name="connsiteX67" fmla="*/ 1710558 w 2191407"/>
              <a:gd name="connsiteY67" fmla="*/ 606973 h 1182414"/>
              <a:gd name="connsiteX68" fmla="*/ 1749972 w 2191407"/>
              <a:gd name="connsiteY68" fmla="*/ 599090 h 1182414"/>
              <a:gd name="connsiteX69" fmla="*/ 1836682 w 2191407"/>
              <a:gd name="connsiteY69" fmla="*/ 567559 h 1182414"/>
              <a:gd name="connsiteX70" fmla="*/ 1883979 w 2191407"/>
              <a:gd name="connsiteY70" fmla="*/ 551794 h 1182414"/>
              <a:gd name="connsiteX71" fmla="*/ 1907627 w 2191407"/>
              <a:gd name="connsiteY71" fmla="*/ 543911 h 1182414"/>
              <a:gd name="connsiteX72" fmla="*/ 1954924 w 2191407"/>
              <a:gd name="connsiteY72" fmla="*/ 512380 h 1182414"/>
              <a:gd name="connsiteX73" fmla="*/ 2002220 w 2191407"/>
              <a:gd name="connsiteY73" fmla="*/ 480849 h 1182414"/>
              <a:gd name="connsiteX74" fmla="*/ 2025869 w 2191407"/>
              <a:gd name="connsiteY74" fmla="*/ 465083 h 1182414"/>
              <a:gd name="connsiteX75" fmla="*/ 2049517 w 2191407"/>
              <a:gd name="connsiteY75" fmla="*/ 449318 h 1182414"/>
              <a:gd name="connsiteX76" fmla="*/ 2073165 w 2191407"/>
              <a:gd name="connsiteY76" fmla="*/ 441435 h 1182414"/>
              <a:gd name="connsiteX77" fmla="*/ 2128345 w 2191407"/>
              <a:gd name="connsiteY77" fmla="*/ 402021 h 1182414"/>
              <a:gd name="connsiteX78" fmla="*/ 2175641 w 2191407"/>
              <a:gd name="connsiteY78" fmla="*/ 370490 h 1182414"/>
              <a:gd name="connsiteX79" fmla="*/ 2191407 w 2191407"/>
              <a:gd name="connsiteY79" fmla="*/ 346842 h 11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191407" h="1182414">
                <a:moveTo>
                  <a:pt x="0" y="1182414"/>
                </a:moveTo>
                <a:cubicBezTo>
                  <a:pt x="23648" y="1179786"/>
                  <a:pt x="47613" y="1179197"/>
                  <a:pt x="70945" y="1174531"/>
                </a:cubicBezTo>
                <a:cubicBezTo>
                  <a:pt x="222836" y="1144153"/>
                  <a:pt x="25180" y="1173571"/>
                  <a:pt x="157655" y="1143000"/>
                </a:cubicBezTo>
                <a:cubicBezTo>
                  <a:pt x="178297" y="1138237"/>
                  <a:pt x="199779" y="1138339"/>
                  <a:pt x="220717" y="1135118"/>
                </a:cubicBezTo>
                <a:cubicBezTo>
                  <a:pt x="233959" y="1133081"/>
                  <a:pt x="247133" y="1130485"/>
                  <a:pt x="260131" y="1127235"/>
                </a:cubicBezTo>
                <a:cubicBezTo>
                  <a:pt x="268192" y="1125220"/>
                  <a:pt x="276347" y="1123068"/>
                  <a:pt x="283779" y="1119352"/>
                </a:cubicBezTo>
                <a:cubicBezTo>
                  <a:pt x="317581" y="1102451"/>
                  <a:pt x="299695" y="1104346"/>
                  <a:pt x="331076" y="1079938"/>
                </a:cubicBezTo>
                <a:cubicBezTo>
                  <a:pt x="355284" y="1061110"/>
                  <a:pt x="392774" y="1035172"/>
                  <a:pt x="425669" y="1032642"/>
                </a:cubicBezTo>
                <a:cubicBezTo>
                  <a:pt x="551868" y="1022934"/>
                  <a:pt x="494095" y="1028542"/>
                  <a:pt x="599089" y="1016876"/>
                </a:cubicBezTo>
                <a:cubicBezTo>
                  <a:pt x="614855" y="1006366"/>
                  <a:pt x="628410" y="991337"/>
                  <a:pt x="646386" y="985345"/>
                </a:cubicBezTo>
                <a:lnTo>
                  <a:pt x="693682" y="969580"/>
                </a:lnTo>
                <a:cubicBezTo>
                  <a:pt x="737041" y="940674"/>
                  <a:pt x="700249" y="969581"/>
                  <a:pt x="733096" y="930166"/>
                </a:cubicBezTo>
                <a:cubicBezTo>
                  <a:pt x="740233" y="921602"/>
                  <a:pt x="749608" y="915082"/>
                  <a:pt x="756745" y="906518"/>
                </a:cubicBezTo>
                <a:cubicBezTo>
                  <a:pt x="762810" y="899240"/>
                  <a:pt x="765811" y="889568"/>
                  <a:pt x="772510" y="882869"/>
                </a:cubicBezTo>
                <a:cubicBezTo>
                  <a:pt x="795098" y="860281"/>
                  <a:pt x="794164" y="872042"/>
                  <a:pt x="819807" y="859221"/>
                </a:cubicBezTo>
                <a:cubicBezTo>
                  <a:pt x="828281" y="854984"/>
                  <a:pt x="835572" y="848711"/>
                  <a:pt x="843455" y="843456"/>
                </a:cubicBezTo>
                <a:cubicBezTo>
                  <a:pt x="846083" y="835573"/>
                  <a:pt x="846729" y="826721"/>
                  <a:pt x="851338" y="819807"/>
                </a:cubicBezTo>
                <a:cubicBezTo>
                  <a:pt x="876091" y="782678"/>
                  <a:pt x="873557" y="811198"/>
                  <a:pt x="890751" y="772511"/>
                </a:cubicBezTo>
                <a:cubicBezTo>
                  <a:pt x="901718" y="747835"/>
                  <a:pt x="907848" y="719889"/>
                  <a:pt x="914400" y="693683"/>
                </a:cubicBezTo>
                <a:cubicBezTo>
                  <a:pt x="917027" y="670035"/>
                  <a:pt x="922282" y="646532"/>
                  <a:pt x="922282" y="622738"/>
                </a:cubicBezTo>
                <a:cubicBezTo>
                  <a:pt x="922282" y="531395"/>
                  <a:pt x="915574" y="483536"/>
                  <a:pt x="906517" y="402021"/>
                </a:cubicBezTo>
                <a:cubicBezTo>
                  <a:pt x="909145" y="388883"/>
                  <a:pt x="914400" y="376005"/>
                  <a:pt x="914400" y="362607"/>
                </a:cubicBezTo>
                <a:cubicBezTo>
                  <a:pt x="914400" y="330762"/>
                  <a:pt x="900534" y="297363"/>
                  <a:pt x="890751" y="268014"/>
                </a:cubicBezTo>
                <a:lnTo>
                  <a:pt x="874986" y="220718"/>
                </a:lnTo>
                <a:cubicBezTo>
                  <a:pt x="872358" y="212835"/>
                  <a:pt x="869118" y="205130"/>
                  <a:pt x="867103" y="197069"/>
                </a:cubicBezTo>
                <a:lnTo>
                  <a:pt x="859220" y="165538"/>
                </a:lnTo>
                <a:cubicBezTo>
                  <a:pt x="851662" y="105068"/>
                  <a:pt x="865420" y="110270"/>
                  <a:pt x="827689" y="78828"/>
                </a:cubicBezTo>
                <a:cubicBezTo>
                  <a:pt x="820411" y="72763"/>
                  <a:pt x="812698" y="66910"/>
                  <a:pt x="804041" y="63062"/>
                </a:cubicBezTo>
                <a:cubicBezTo>
                  <a:pt x="788855" y="56313"/>
                  <a:pt x="756745" y="47297"/>
                  <a:pt x="756745" y="47297"/>
                </a:cubicBezTo>
                <a:cubicBezTo>
                  <a:pt x="721345" y="11899"/>
                  <a:pt x="743671" y="27174"/>
                  <a:pt x="685800" y="7883"/>
                </a:cubicBezTo>
                <a:lnTo>
                  <a:pt x="662151" y="0"/>
                </a:lnTo>
                <a:cubicBezTo>
                  <a:pt x="661666" y="81"/>
                  <a:pt x="601421" y="7595"/>
                  <a:pt x="591207" y="15766"/>
                </a:cubicBezTo>
                <a:cubicBezTo>
                  <a:pt x="583809" y="21684"/>
                  <a:pt x="582719" y="33349"/>
                  <a:pt x="575441" y="39414"/>
                </a:cubicBezTo>
                <a:cubicBezTo>
                  <a:pt x="566414" y="46937"/>
                  <a:pt x="553472" y="48350"/>
                  <a:pt x="543910" y="55180"/>
                </a:cubicBezTo>
                <a:cubicBezTo>
                  <a:pt x="524599" y="68974"/>
                  <a:pt x="517067" y="83620"/>
                  <a:pt x="504496" y="102476"/>
                </a:cubicBezTo>
                <a:cubicBezTo>
                  <a:pt x="501868" y="112986"/>
                  <a:pt x="499589" y="123590"/>
                  <a:pt x="496613" y="134007"/>
                </a:cubicBezTo>
                <a:cubicBezTo>
                  <a:pt x="494330" y="141997"/>
                  <a:pt x="488731" y="149347"/>
                  <a:pt x="488731" y="157656"/>
                </a:cubicBezTo>
                <a:cubicBezTo>
                  <a:pt x="488731" y="176236"/>
                  <a:pt x="492435" y="194731"/>
                  <a:pt x="496613" y="212835"/>
                </a:cubicBezTo>
                <a:cubicBezTo>
                  <a:pt x="503195" y="241356"/>
                  <a:pt x="510105" y="262132"/>
                  <a:pt x="528145" y="283780"/>
                </a:cubicBezTo>
                <a:cubicBezTo>
                  <a:pt x="551298" y="311564"/>
                  <a:pt x="566131" y="316987"/>
                  <a:pt x="599089" y="338959"/>
                </a:cubicBezTo>
                <a:cubicBezTo>
                  <a:pt x="606972" y="344214"/>
                  <a:pt x="616039" y="348026"/>
                  <a:pt x="622738" y="354725"/>
                </a:cubicBezTo>
                <a:cubicBezTo>
                  <a:pt x="676733" y="408720"/>
                  <a:pt x="657666" y="383470"/>
                  <a:pt x="685800" y="425669"/>
                </a:cubicBezTo>
                <a:cubicBezTo>
                  <a:pt x="688427" y="433552"/>
                  <a:pt x="689966" y="441886"/>
                  <a:pt x="693682" y="449318"/>
                </a:cubicBezTo>
                <a:cubicBezTo>
                  <a:pt x="712948" y="487852"/>
                  <a:pt x="707424" y="456986"/>
                  <a:pt x="717331" y="496614"/>
                </a:cubicBezTo>
                <a:cubicBezTo>
                  <a:pt x="720580" y="509612"/>
                  <a:pt x="722816" y="522846"/>
                  <a:pt x="725213" y="536028"/>
                </a:cubicBezTo>
                <a:cubicBezTo>
                  <a:pt x="728673" y="555058"/>
                  <a:pt x="731051" y="587118"/>
                  <a:pt x="740979" y="606973"/>
                </a:cubicBezTo>
                <a:cubicBezTo>
                  <a:pt x="745216" y="615447"/>
                  <a:pt x="751490" y="622738"/>
                  <a:pt x="756745" y="630621"/>
                </a:cubicBezTo>
                <a:cubicBezTo>
                  <a:pt x="759372" y="638504"/>
                  <a:pt x="760911" y="646837"/>
                  <a:pt x="764627" y="654269"/>
                </a:cubicBezTo>
                <a:cubicBezTo>
                  <a:pt x="768864" y="662743"/>
                  <a:pt x="776661" y="669210"/>
                  <a:pt x="780393" y="677918"/>
                </a:cubicBezTo>
                <a:cubicBezTo>
                  <a:pt x="784661" y="687876"/>
                  <a:pt x="784008" y="699491"/>
                  <a:pt x="788276" y="709449"/>
                </a:cubicBezTo>
                <a:cubicBezTo>
                  <a:pt x="792008" y="718157"/>
                  <a:pt x="799804" y="724623"/>
                  <a:pt x="804041" y="733097"/>
                </a:cubicBezTo>
                <a:cubicBezTo>
                  <a:pt x="807757" y="740529"/>
                  <a:pt x="807315" y="749831"/>
                  <a:pt x="811924" y="756745"/>
                </a:cubicBezTo>
                <a:cubicBezTo>
                  <a:pt x="818108" y="766021"/>
                  <a:pt x="828728" y="771594"/>
                  <a:pt x="835572" y="780394"/>
                </a:cubicBezTo>
                <a:cubicBezTo>
                  <a:pt x="865665" y="819086"/>
                  <a:pt x="854684" y="825423"/>
                  <a:pt x="890751" y="843456"/>
                </a:cubicBezTo>
                <a:cubicBezTo>
                  <a:pt x="898183" y="847172"/>
                  <a:pt x="906517" y="848711"/>
                  <a:pt x="914400" y="851338"/>
                </a:cubicBezTo>
                <a:lnTo>
                  <a:pt x="953813" y="843456"/>
                </a:lnTo>
                <a:cubicBezTo>
                  <a:pt x="989875" y="836900"/>
                  <a:pt x="1000463" y="837343"/>
                  <a:pt x="1032641" y="827690"/>
                </a:cubicBezTo>
                <a:cubicBezTo>
                  <a:pt x="1137227" y="796315"/>
                  <a:pt x="1032447" y="827768"/>
                  <a:pt x="1111469" y="796159"/>
                </a:cubicBezTo>
                <a:cubicBezTo>
                  <a:pt x="1131574" y="788117"/>
                  <a:pt x="1167071" y="777156"/>
                  <a:pt x="1190296" y="772511"/>
                </a:cubicBezTo>
                <a:cubicBezTo>
                  <a:pt x="1239917" y="762587"/>
                  <a:pt x="1247911" y="766443"/>
                  <a:pt x="1300655" y="748862"/>
                </a:cubicBezTo>
                <a:lnTo>
                  <a:pt x="1347951" y="733097"/>
                </a:lnTo>
                <a:cubicBezTo>
                  <a:pt x="1358461" y="717331"/>
                  <a:pt x="1363716" y="696310"/>
                  <a:pt x="1379482" y="685800"/>
                </a:cubicBezTo>
                <a:cubicBezTo>
                  <a:pt x="1387365" y="680545"/>
                  <a:pt x="1394474" y="673883"/>
                  <a:pt x="1403131" y="670035"/>
                </a:cubicBezTo>
                <a:cubicBezTo>
                  <a:pt x="1453368" y="647708"/>
                  <a:pt x="1469026" y="653079"/>
                  <a:pt x="1529255" y="646387"/>
                </a:cubicBezTo>
                <a:cubicBezTo>
                  <a:pt x="1550310" y="644048"/>
                  <a:pt x="1571296" y="641132"/>
                  <a:pt x="1592317" y="638504"/>
                </a:cubicBezTo>
                <a:cubicBezTo>
                  <a:pt x="1600200" y="635876"/>
                  <a:pt x="1607769" y="631987"/>
                  <a:pt x="1615965" y="630621"/>
                </a:cubicBezTo>
                <a:cubicBezTo>
                  <a:pt x="1639435" y="626709"/>
                  <a:pt x="1663827" y="628509"/>
                  <a:pt x="1686910" y="622738"/>
                </a:cubicBezTo>
                <a:cubicBezTo>
                  <a:pt x="1696101" y="620440"/>
                  <a:pt x="1701687" y="610299"/>
                  <a:pt x="1710558" y="606973"/>
                </a:cubicBezTo>
                <a:cubicBezTo>
                  <a:pt x="1723103" y="602269"/>
                  <a:pt x="1736834" y="601718"/>
                  <a:pt x="1749972" y="599090"/>
                </a:cubicBezTo>
                <a:cubicBezTo>
                  <a:pt x="1803278" y="572438"/>
                  <a:pt x="1762610" y="590350"/>
                  <a:pt x="1836682" y="567559"/>
                </a:cubicBezTo>
                <a:cubicBezTo>
                  <a:pt x="1852566" y="562672"/>
                  <a:pt x="1868213" y="557049"/>
                  <a:pt x="1883979" y="551794"/>
                </a:cubicBezTo>
                <a:lnTo>
                  <a:pt x="1907627" y="543911"/>
                </a:lnTo>
                <a:cubicBezTo>
                  <a:pt x="1960113" y="491425"/>
                  <a:pt x="1903586" y="540901"/>
                  <a:pt x="1954924" y="512380"/>
                </a:cubicBezTo>
                <a:cubicBezTo>
                  <a:pt x="1971487" y="503178"/>
                  <a:pt x="1986455" y="491359"/>
                  <a:pt x="2002220" y="480849"/>
                </a:cubicBezTo>
                <a:lnTo>
                  <a:pt x="2025869" y="465083"/>
                </a:lnTo>
                <a:cubicBezTo>
                  <a:pt x="2033752" y="459828"/>
                  <a:pt x="2040529" y="452314"/>
                  <a:pt x="2049517" y="449318"/>
                </a:cubicBezTo>
                <a:lnTo>
                  <a:pt x="2073165" y="441435"/>
                </a:lnTo>
                <a:cubicBezTo>
                  <a:pt x="2114966" y="399634"/>
                  <a:pt x="2076466" y="433148"/>
                  <a:pt x="2128345" y="402021"/>
                </a:cubicBezTo>
                <a:cubicBezTo>
                  <a:pt x="2144592" y="392272"/>
                  <a:pt x="2175641" y="370490"/>
                  <a:pt x="2175641" y="370490"/>
                </a:cubicBezTo>
                <a:lnTo>
                  <a:pt x="2191407" y="346842"/>
                </a:lnTo>
              </a:path>
            </a:pathLst>
          </a:custGeom>
          <a:noFill/>
          <a:ln>
            <a:solidFill>
              <a:srgbClr val="EC4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D775A-D76A-2F44-BBEC-E4D73C9D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099677"/>
            <a:ext cx="4267200" cy="57583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7CC57B-D5F4-F743-B401-FBD00B72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analysis is time consuming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5AF7-18E8-E541-B7C8-BDCD0B648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295400"/>
            <a:ext cx="55075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E500-F176-D0C5-0F29-4D80F48E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350520"/>
            <a:ext cx="11039859" cy="741680"/>
          </a:xfrm>
        </p:spPr>
        <p:txBody>
          <a:bodyPr>
            <a:normAutofit/>
          </a:bodyPr>
          <a:lstStyle/>
          <a:p>
            <a:r>
              <a:rPr lang="en-US" dirty="0"/>
              <a:t>…and error prone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7CE91-DD6C-946A-FC62-0DABF9D12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"/>
          <a:stretch/>
        </p:blipFill>
        <p:spPr>
          <a:xfrm>
            <a:off x="989593" y="4247390"/>
            <a:ext cx="6405591" cy="20414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E7FD53C-3663-0A0D-0EA4-A2CF34ED7277}"/>
              </a:ext>
            </a:extLst>
          </p:cNvPr>
          <p:cNvSpPr/>
          <p:nvPr/>
        </p:nvSpPr>
        <p:spPr>
          <a:xfrm rot="10800000">
            <a:off x="4899648" y="5122299"/>
            <a:ext cx="400781" cy="235043"/>
          </a:xfrm>
          <a:prstGeom prst="rightArrow">
            <a:avLst/>
          </a:prstGeom>
          <a:solidFill>
            <a:srgbClr val="813A8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3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542C06-51DA-3702-A287-E8983D3A4CAC}"/>
              </a:ext>
            </a:extLst>
          </p:cNvPr>
          <p:cNvSpPr/>
          <p:nvPr/>
        </p:nvSpPr>
        <p:spPr>
          <a:xfrm rot="10800000">
            <a:off x="3125457" y="5122299"/>
            <a:ext cx="860209" cy="235043"/>
          </a:xfrm>
          <a:prstGeom prst="rightArrow">
            <a:avLst/>
          </a:prstGeom>
          <a:solidFill>
            <a:srgbClr val="F48435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533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BDB9DE9-728C-6F70-D9B2-6AE07D53701D}"/>
              </a:ext>
            </a:extLst>
          </p:cNvPr>
          <p:cNvSpPr/>
          <p:nvPr/>
        </p:nvSpPr>
        <p:spPr>
          <a:xfrm>
            <a:off x="4039440" y="5122300"/>
            <a:ext cx="860209" cy="235043"/>
          </a:xfrm>
          <a:prstGeom prst="rightArrow">
            <a:avLst/>
          </a:prstGeom>
          <a:solidFill>
            <a:srgbClr val="F48435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3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0D2D0B-9054-D65D-68AB-8496E8339007}"/>
              </a:ext>
            </a:extLst>
          </p:cNvPr>
          <p:cNvSpPr/>
          <p:nvPr/>
        </p:nvSpPr>
        <p:spPr>
          <a:xfrm>
            <a:off x="5300429" y="5122300"/>
            <a:ext cx="400783" cy="235043"/>
          </a:xfrm>
          <a:prstGeom prst="rightArrow">
            <a:avLst/>
          </a:prstGeom>
          <a:solidFill>
            <a:srgbClr val="813A8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3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0F054-1A1F-20C4-1491-859E9A05EE67}"/>
              </a:ext>
            </a:extLst>
          </p:cNvPr>
          <p:cNvSpPr txBox="1"/>
          <p:nvPr/>
        </p:nvSpPr>
        <p:spPr>
          <a:xfrm>
            <a:off x="3803647" y="4873275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70"/>
            <a:r>
              <a:rPr lang="en-US" sz="933" dirty="0">
                <a:solidFill>
                  <a:srgbClr val="000000"/>
                </a:solidFill>
                <a:latin typeface="Arial" panose="020B0604020202020204"/>
              </a:rPr>
              <a:t>P5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CC019-6921-56B3-A4D7-0274EF6DA586}"/>
              </a:ext>
            </a:extLst>
          </p:cNvPr>
          <p:cNvSpPr txBox="1"/>
          <p:nvPr/>
        </p:nvSpPr>
        <p:spPr>
          <a:xfrm>
            <a:off x="5068524" y="4873273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70"/>
            <a:r>
              <a:rPr lang="en-US" sz="933" dirty="0">
                <a:solidFill>
                  <a:srgbClr val="000000"/>
                </a:solidFill>
                <a:latin typeface="Arial" panose="020B0604020202020204"/>
              </a:rPr>
              <a:t>P4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0A84B-B067-E624-1DFB-5C83AD1570FC}"/>
              </a:ext>
            </a:extLst>
          </p:cNvPr>
          <p:cNvSpPr txBox="1"/>
          <p:nvPr/>
        </p:nvSpPr>
        <p:spPr>
          <a:xfrm>
            <a:off x="7411439" y="5401139"/>
            <a:ext cx="305336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70"/>
            <a:r>
              <a:rPr lang="en-US" sz="1867" dirty="0">
                <a:solidFill>
                  <a:srgbClr val="1D1C1D"/>
                </a:solidFill>
                <a:latin typeface="Arial" panose="020B0604020202020204"/>
              </a:rPr>
              <a:t>~20 </a:t>
            </a:r>
            <a:r>
              <a:rPr lang="en-US" sz="1867" dirty="0" err="1">
                <a:solidFill>
                  <a:srgbClr val="1D1C1D"/>
                </a:solidFill>
                <a:latin typeface="Arial" panose="020B0604020202020204"/>
              </a:rPr>
              <a:t>kbp</a:t>
            </a:r>
            <a:r>
              <a:rPr lang="en-US" sz="1867" dirty="0">
                <a:solidFill>
                  <a:srgbClr val="1D1C1D"/>
                </a:solidFill>
                <a:latin typeface="Arial" panose="020B0604020202020204"/>
              </a:rPr>
              <a:t> 100% identical</a:t>
            </a:r>
            <a:endParaRPr lang="en-US" sz="1867" dirty="0">
              <a:solidFill>
                <a:srgbClr val="001A56"/>
              </a:solidFill>
              <a:latin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D09A5-5B3B-3ACD-5B7A-4DAED564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0" y="1100037"/>
            <a:ext cx="5154520" cy="3111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0BA26C-8F70-0C5C-E567-87067F5B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481" y="1157548"/>
            <a:ext cx="4474705" cy="37715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426DFB-6050-1F81-4331-9BE6F24B38A6}"/>
              </a:ext>
            </a:extLst>
          </p:cNvPr>
          <p:cNvCxnSpPr/>
          <p:nvPr/>
        </p:nvCxnSpPr>
        <p:spPr>
          <a:xfrm flipH="1">
            <a:off x="7620000" y="2655820"/>
            <a:ext cx="17272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CCF6B-235D-557B-BF47-499AA6817F70}"/>
              </a:ext>
            </a:extLst>
          </p:cNvPr>
          <p:cNvSpPr txBox="1"/>
          <p:nvPr/>
        </p:nvSpPr>
        <p:spPr>
          <a:xfrm>
            <a:off x="7395184" y="505956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P5 mis-assembly (~800 kb)</a:t>
            </a:r>
          </a:p>
        </p:txBody>
      </p:sp>
    </p:spTree>
    <p:extLst>
      <p:ext uri="{BB962C8B-B14F-4D97-AF65-F5344CB8AC3E}">
        <p14:creationId xmlns:p14="http://schemas.microsoft.com/office/powerpoint/2010/main" val="33051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DFBED-0831-5542-8029-634C4FDF2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automate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3834F-4F86-3041-815E-CBA1ED780A7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94ED9A-7494-BA7E-3D27-D5C9971E9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92" y="-7434"/>
            <a:ext cx="6869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154BAD-A53A-BD38-2FA9-C9ECAE1B3EA0}"/>
              </a:ext>
            </a:extLst>
          </p:cNvPr>
          <p:cNvSpPr/>
          <p:nvPr/>
        </p:nvSpPr>
        <p:spPr>
          <a:xfrm>
            <a:off x="5138892" y="1524000"/>
            <a:ext cx="6869113" cy="51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B4C7B-5AE3-B249-B66E-EA4B42835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32" y="1121359"/>
            <a:ext cx="11039856" cy="4576233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Sequencing recipe (per hap)</a:t>
            </a:r>
          </a:p>
          <a:p>
            <a:pPr lvl="1"/>
            <a:r>
              <a:rPr lang="en-US" sz="2400" dirty="0"/>
              <a:t>20-25x high accuracy </a:t>
            </a:r>
          </a:p>
          <a:p>
            <a:pPr lvl="2"/>
            <a:r>
              <a:rPr lang="en-US" sz="1867" dirty="0"/>
              <a:t>(Pac Bio HiFi, Duplex, HERRO)</a:t>
            </a:r>
          </a:p>
          <a:p>
            <a:pPr lvl="1"/>
            <a:r>
              <a:rPr lang="en-US" sz="2400" dirty="0"/>
              <a:t>15-20x ONT ultra-long (&gt;100 kb)</a:t>
            </a:r>
          </a:p>
          <a:p>
            <a:pPr lvl="1"/>
            <a:r>
              <a:rPr lang="en-US" sz="2400" dirty="0"/>
              <a:t>20x Illumina Trio or Hi-C</a:t>
            </a:r>
          </a:p>
          <a:p>
            <a:pPr lvl="1"/>
            <a:r>
              <a:rPr lang="en-US" sz="2400" dirty="0"/>
              <a:t>Available from </a:t>
            </a:r>
            <a:r>
              <a:rPr lang="en-US" sz="2400" dirty="0" err="1"/>
              <a:t>conda</a:t>
            </a:r>
            <a:endParaRPr lang="en-US" sz="2400" dirty="0"/>
          </a:p>
          <a:p>
            <a:r>
              <a:rPr lang="en-US" sz="3500" b="1" dirty="0" err="1"/>
              <a:t>Verkko</a:t>
            </a:r>
            <a:r>
              <a:rPr lang="en-US" sz="3500" b="1" dirty="0"/>
              <a:t> pipeline</a:t>
            </a:r>
          </a:p>
          <a:p>
            <a:pPr lvl="1"/>
            <a:r>
              <a:rPr lang="en-US" sz="2400" dirty="0"/>
              <a:t>Read correction</a:t>
            </a:r>
          </a:p>
          <a:p>
            <a:pPr lvl="1"/>
            <a:r>
              <a:rPr lang="en-US" sz="2400" dirty="0"/>
              <a:t>Sparse </a:t>
            </a:r>
            <a:r>
              <a:rPr lang="en-GB" sz="2400" dirty="0"/>
              <a:t>multiplex </a:t>
            </a:r>
            <a:r>
              <a:rPr lang="en-US" sz="2400" dirty="0"/>
              <a:t>DBG</a:t>
            </a:r>
          </a:p>
          <a:p>
            <a:pPr lvl="1"/>
            <a:r>
              <a:rPr lang="en-US" sz="2400" dirty="0"/>
              <a:t>ONT graph simplification</a:t>
            </a:r>
          </a:p>
          <a:p>
            <a:pPr lvl="1"/>
            <a:r>
              <a:rPr lang="en-US" sz="2400" dirty="0"/>
              <a:t>Walk haplotypes</a:t>
            </a:r>
          </a:p>
          <a:p>
            <a:pPr lvl="1"/>
            <a:r>
              <a:rPr lang="en-US" sz="2400" dirty="0"/>
              <a:t>Haplotype consensus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4A4852-C1D7-FD4A-A6C0-6010A464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Verkko</a:t>
            </a:r>
            <a:r>
              <a:rPr lang="en-US" dirty="0"/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3A69AA-06B1-5111-6E31-7D60F73A19CC}"/>
              </a:ext>
            </a:extLst>
          </p:cNvPr>
          <p:cNvSpPr/>
          <p:nvPr/>
        </p:nvSpPr>
        <p:spPr>
          <a:xfrm>
            <a:off x="5138892" y="2667000"/>
            <a:ext cx="6869113" cy="397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B44872-ADDC-757F-910D-07955811265B}"/>
              </a:ext>
            </a:extLst>
          </p:cNvPr>
          <p:cNvSpPr/>
          <p:nvPr/>
        </p:nvSpPr>
        <p:spPr>
          <a:xfrm>
            <a:off x="5138891" y="4038600"/>
            <a:ext cx="6869113" cy="262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4F156-8651-EE7E-D3E4-93F5D895F686}"/>
              </a:ext>
            </a:extLst>
          </p:cNvPr>
          <p:cNvSpPr/>
          <p:nvPr/>
        </p:nvSpPr>
        <p:spPr>
          <a:xfrm>
            <a:off x="5322887" y="5545191"/>
            <a:ext cx="6869113" cy="1190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9E8A02-DD57-1343-999B-F9D887D528D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61999" y="6096000"/>
            <a:ext cx="11430001" cy="533400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 err="1"/>
              <a:t>Verkko</a:t>
            </a:r>
            <a:r>
              <a:rPr lang="en-US" b="1" dirty="0"/>
              <a:t>: telomere-to-telomere assembly of diploid chromosomes</a:t>
            </a:r>
          </a:p>
          <a:p>
            <a:pPr>
              <a:spcBef>
                <a:spcPts val="0"/>
              </a:spcBef>
            </a:pPr>
            <a:r>
              <a:rPr lang="en-US" dirty="0" err="1"/>
              <a:t>Rautiainen</a:t>
            </a:r>
            <a:r>
              <a:rPr lang="en-US" dirty="0"/>
              <a:t>, </a:t>
            </a:r>
            <a:r>
              <a:rPr lang="en-US" i="1" dirty="0"/>
              <a:t>et al. </a:t>
            </a:r>
            <a:r>
              <a:rPr lang="en-US" dirty="0" err="1"/>
              <a:t>bioRxiv</a:t>
            </a:r>
            <a:r>
              <a:rPr lang="en-US" dirty="0"/>
              <a:t> (2022)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LJA: Assembling Long and Accurate Reads Using Multiplex de Bruijn Graphs </a:t>
            </a:r>
          </a:p>
          <a:p>
            <a:pPr>
              <a:spcBef>
                <a:spcPts val="0"/>
              </a:spcBef>
            </a:pPr>
            <a:r>
              <a:rPr lang="en-US" dirty="0" err="1"/>
              <a:t>Bankevich</a:t>
            </a:r>
            <a:r>
              <a:rPr lang="en-US" dirty="0"/>
              <a:t>, </a:t>
            </a:r>
            <a:r>
              <a:rPr lang="en-US" i="1" dirty="0"/>
              <a:t>et al. </a:t>
            </a:r>
            <a:r>
              <a:rPr lang="en-US" dirty="0"/>
              <a:t>Nat Biotech (2021)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uiExpand="1" build="p"/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BD573DF-00AC-B5A5-5E9B-0F444D81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0" y="1066800"/>
            <a:ext cx="4732528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700"/>
            </a:pPr>
            <a:r>
              <a:rPr lang="en" sz="3733" dirty="0"/>
              <a:t>State of the assembly, Sept 2024</a:t>
            </a:r>
            <a:endParaRPr sz="3733" dirty="0"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707450" y="819168"/>
            <a:ext cx="11103549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87859" indent="-287859">
              <a:buClr>
                <a:schemeClr val="dk2"/>
              </a:buClr>
              <a:buSzPts val="1400"/>
              <a:buFont typeface="Arial"/>
              <a:buChar char="•"/>
            </a:pPr>
            <a:r>
              <a:rPr lang="en" sz="1867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Our assemblies are strong, 40/46 T2T scaffold average on 101 human samples</a:t>
            </a:r>
          </a:p>
          <a:p>
            <a:pPr marL="897444" lvl="1" indent="-287859">
              <a:buClr>
                <a:schemeClr val="dk2"/>
              </a:buClr>
              <a:buSzPts val="1400"/>
              <a:buFont typeface="Arial"/>
              <a:buChar char="•"/>
            </a:pPr>
            <a:r>
              <a:rPr lang="en" sz="1867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62x HiFi, 34x &gt;100 </a:t>
            </a:r>
            <a:r>
              <a:rPr lang="en" sz="1867" dirty="0" err="1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kbp</a:t>
            </a:r>
            <a:r>
              <a:rPr lang="en" sz="1867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ONT (158x total), 68x Hi-C</a:t>
            </a:r>
            <a:endParaRPr sz="1867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5F3EE9-B616-1B4A-FB8C-52256147EE27}"/>
              </a:ext>
            </a:extLst>
          </p:cNvPr>
          <p:cNvGrpSpPr/>
          <p:nvPr/>
        </p:nvGrpSpPr>
        <p:grpSpPr>
          <a:xfrm>
            <a:off x="1128768" y="1565233"/>
            <a:ext cx="5653032" cy="4987967"/>
            <a:chOff x="2654533" y="1437001"/>
            <a:chExt cx="5653032" cy="4987967"/>
          </a:xfrm>
        </p:grpSpPr>
        <p:pic>
          <p:nvPicPr>
            <p:cNvPr id="68" name="Google Shape;6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4533" y="1437001"/>
              <a:ext cx="5653032" cy="4987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67;p15">
              <a:extLst>
                <a:ext uri="{FF2B5EF4-FFF2-40B4-BE49-F238E27FC236}">
                  <a16:creationId xmlns:a16="http://schemas.microsoft.com/office/drawing/2014/main" id="{9694642E-C912-83A2-7613-91D9E2148EBE}"/>
                </a:ext>
              </a:extLst>
            </p:cNvPr>
            <p:cNvSpPr txBox="1"/>
            <p:nvPr/>
          </p:nvSpPr>
          <p:spPr>
            <a:xfrm>
              <a:off x="4419600" y="1463040"/>
              <a:ext cx="914400" cy="246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buClr>
                  <a:schemeClr val="dk2"/>
                </a:buClr>
                <a:buSzPts val="1400"/>
              </a:pPr>
              <a:r>
                <a:rPr lang="en-US" sz="1000" dirty="0" err="1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verkko</a:t>
              </a:r>
              <a:r>
                <a:rPr lang="en-US" sz="10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 Hi-C</a:t>
              </a:r>
              <a:endParaRPr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3" name="Google Shape;67;p15">
              <a:extLst>
                <a:ext uri="{FF2B5EF4-FFF2-40B4-BE49-F238E27FC236}">
                  <a16:creationId xmlns:a16="http://schemas.microsoft.com/office/drawing/2014/main" id="{D9311D86-2FF6-4A5D-92BB-BB907D5A53CE}"/>
                </a:ext>
              </a:extLst>
            </p:cNvPr>
            <p:cNvSpPr txBox="1"/>
            <p:nvPr/>
          </p:nvSpPr>
          <p:spPr>
            <a:xfrm>
              <a:off x="5481049" y="1463040"/>
              <a:ext cx="1524000" cy="246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buClr>
                  <a:schemeClr val="dk2"/>
                </a:buClr>
                <a:buSzPts val="1400"/>
              </a:pPr>
              <a:r>
                <a:rPr lang="en-US" sz="1000" dirty="0" err="1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verkko</a:t>
              </a:r>
              <a:r>
                <a:rPr lang="en-US" sz="10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 trio + Hi-C</a:t>
              </a:r>
              <a:endParaRPr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AF62724C-2A21-4261-04AA-043112BD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1" y="3855720"/>
            <a:ext cx="4732528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700"/>
            </a:pPr>
            <a:r>
              <a:rPr lang="en" sz="3733" dirty="0"/>
              <a:t>State of the assembly, Sept 2024</a:t>
            </a:r>
            <a:endParaRPr sz="3733" dirty="0"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707451" y="819168"/>
            <a:ext cx="10857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87859" indent="-287859">
              <a:buClr>
                <a:schemeClr val="dk2"/>
              </a:buClr>
              <a:buSzPts val="1400"/>
              <a:buFont typeface="Arial"/>
              <a:buChar char="•"/>
            </a:pPr>
            <a:r>
              <a:rPr lang="en" sz="1867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Another view, by chromosome, 52% T2T contig, 91% T2T scaffold</a:t>
            </a:r>
            <a:endParaRPr sz="1867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7DAD62-798B-3A12-4D92-3A930455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23189"/>
            <a:ext cx="7835369" cy="48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7F5693A1-DC4D-425B-5E03-68FD0C8BD9F1}"/>
              </a:ext>
            </a:extLst>
          </p:cNvPr>
          <p:cNvSpPr txBox="1"/>
          <p:nvPr/>
        </p:nvSpPr>
        <p:spPr>
          <a:xfrm>
            <a:off x="4984484" y="5999366"/>
            <a:ext cx="914400" cy="2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chemeClr val="dk2"/>
              </a:buClr>
              <a:buSzPts val="1400"/>
            </a:pPr>
            <a:r>
              <a:rPr lang="en-US" sz="1000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verkko</a:t>
            </a:r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Hi-C</a:t>
            </a:r>
            <a:endParaRPr sz="1000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AA7C47-D2D9-5A9D-FD13-FB05F64BAEF1}"/>
              </a:ext>
            </a:extLst>
          </p:cNvPr>
          <p:cNvGrpSpPr/>
          <p:nvPr/>
        </p:nvGrpSpPr>
        <p:grpSpPr>
          <a:xfrm>
            <a:off x="5791200" y="1106144"/>
            <a:ext cx="6339192" cy="1865656"/>
            <a:chOff x="5791200" y="1106144"/>
            <a:chExt cx="6339192" cy="1865656"/>
          </a:xfrm>
        </p:grpSpPr>
        <p:grpSp>
          <p:nvGrpSpPr>
            <p:cNvPr id="5" name="Google Shape;91;p17">
              <a:extLst>
                <a:ext uri="{FF2B5EF4-FFF2-40B4-BE49-F238E27FC236}">
                  <a16:creationId xmlns:a16="http://schemas.microsoft.com/office/drawing/2014/main" id="{B9AECB51-6A84-8BD6-6768-25C80399965B}"/>
                </a:ext>
              </a:extLst>
            </p:cNvPr>
            <p:cNvGrpSpPr/>
            <p:nvPr/>
          </p:nvGrpSpPr>
          <p:grpSpPr>
            <a:xfrm>
              <a:off x="7696200" y="1106144"/>
              <a:ext cx="4434192" cy="1789456"/>
              <a:chOff x="7696200" y="1106146"/>
              <a:chExt cx="4434192" cy="1789454"/>
            </a:xfrm>
          </p:grpSpPr>
          <p:cxnSp>
            <p:nvCxnSpPr>
              <p:cNvPr id="8" name="Google Shape;92;p17">
                <a:extLst>
                  <a:ext uri="{FF2B5EF4-FFF2-40B4-BE49-F238E27FC236}">
                    <a16:creationId xmlns:a16="http://schemas.microsoft.com/office/drawing/2014/main" id="{63BA37FE-467F-B255-0DAC-8CCF9479AF35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7696200" y="1295954"/>
                <a:ext cx="990600" cy="159964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" name="Google Shape;93;p17">
                <a:extLst>
                  <a:ext uri="{FF2B5EF4-FFF2-40B4-BE49-F238E27FC236}">
                    <a16:creationId xmlns:a16="http://schemas.microsoft.com/office/drawing/2014/main" id="{9FA07319-AFD8-138C-0BC0-4E6568E782ED}"/>
                  </a:ext>
                </a:extLst>
              </p:cNvPr>
              <p:cNvSpPr txBox="1"/>
              <p:nvPr/>
            </p:nvSpPr>
            <p:spPr>
              <a:xfrm>
                <a:off x="8686800" y="1106146"/>
                <a:ext cx="3443592" cy="379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r>
                  <a:rPr lang="en" sz="1867" dirty="0" err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Acrocentrics</a:t>
                </a:r>
                <a:endParaRPr sz="1467" dirty="0">
                  <a:solidFill>
                    <a:schemeClr val="dk2"/>
                  </a:solidFill>
                </a:endParaRPr>
              </a:p>
            </p:txBody>
          </p:sp>
        </p:grpSp>
        <p:cxnSp>
          <p:nvCxnSpPr>
            <p:cNvPr id="10" name="Google Shape;92;p17">
              <a:extLst>
                <a:ext uri="{FF2B5EF4-FFF2-40B4-BE49-F238E27FC236}">
                  <a16:creationId xmlns:a16="http://schemas.microsoft.com/office/drawing/2014/main" id="{BC7973ED-128E-E6E9-04C0-5C75A4383469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791200" y="1295951"/>
              <a:ext cx="2895600" cy="167584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7" name="Google Shape;91;p17">
            <a:extLst>
              <a:ext uri="{FF2B5EF4-FFF2-40B4-BE49-F238E27FC236}">
                <a16:creationId xmlns:a16="http://schemas.microsoft.com/office/drawing/2014/main" id="{B47A3CA7-D1D7-CFF3-4049-86580D33FB3C}"/>
              </a:ext>
            </a:extLst>
          </p:cNvPr>
          <p:cNvGrpSpPr/>
          <p:nvPr/>
        </p:nvGrpSpPr>
        <p:grpSpPr>
          <a:xfrm>
            <a:off x="4419600" y="2514599"/>
            <a:ext cx="7710792" cy="457435"/>
            <a:chOff x="4419600" y="1086471"/>
            <a:chExt cx="7710792" cy="457434"/>
          </a:xfrm>
        </p:grpSpPr>
        <p:cxnSp>
          <p:nvCxnSpPr>
            <p:cNvPr id="18" name="Google Shape;92;p17">
              <a:extLst>
                <a:ext uri="{FF2B5EF4-FFF2-40B4-BE49-F238E27FC236}">
                  <a16:creationId xmlns:a16="http://schemas.microsoft.com/office/drawing/2014/main" id="{DB5C38B9-5C95-73FE-152B-7D3A036B6D0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4419600" y="1276278"/>
              <a:ext cx="4267200" cy="267627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" name="Google Shape;93;p17">
              <a:extLst>
                <a:ext uri="{FF2B5EF4-FFF2-40B4-BE49-F238E27FC236}">
                  <a16:creationId xmlns:a16="http://schemas.microsoft.com/office/drawing/2014/main" id="{4446C46A-5F73-05D5-FE66-6E54E764EBB8}"/>
                </a:ext>
              </a:extLst>
            </p:cNvPr>
            <p:cNvSpPr txBox="1"/>
            <p:nvPr/>
          </p:nvSpPr>
          <p:spPr>
            <a:xfrm>
              <a:off x="8686800" y="1086471"/>
              <a:ext cx="3443592" cy="379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Unexpected</a:t>
              </a:r>
              <a:endParaRPr sz="1467" dirty="0">
                <a:solidFill>
                  <a:schemeClr val="dk2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207FD2B-12F4-586D-EDE7-4182CE33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405" y="212661"/>
            <a:ext cx="820756" cy="6432678"/>
          </a:xfrm>
          <a:prstGeom prst="rect">
            <a:avLst/>
          </a:prstGeom>
        </p:spPr>
      </p:pic>
      <p:grpSp>
        <p:nvGrpSpPr>
          <p:cNvPr id="22" name="Google Shape;91;p17">
            <a:extLst>
              <a:ext uri="{FF2B5EF4-FFF2-40B4-BE49-F238E27FC236}">
                <a16:creationId xmlns:a16="http://schemas.microsoft.com/office/drawing/2014/main" id="{207FECB8-89D0-79F8-497C-79FEDE565BB8}"/>
              </a:ext>
            </a:extLst>
          </p:cNvPr>
          <p:cNvGrpSpPr/>
          <p:nvPr/>
        </p:nvGrpSpPr>
        <p:grpSpPr>
          <a:xfrm>
            <a:off x="8685125" y="3676463"/>
            <a:ext cx="2440075" cy="971735"/>
            <a:chOff x="8623517" y="1105688"/>
            <a:chExt cx="2440075" cy="971733"/>
          </a:xfrm>
        </p:grpSpPr>
        <p:cxnSp>
          <p:nvCxnSpPr>
            <p:cNvPr id="23" name="Google Shape;92;p17">
              <a:extLst>
                <a:ext uri="{FF2B5EF4-FFF2-40B4-BE49-F238E27FC236}">
                  <a16:creationId xmlns:a16="http://schemas.microsoft.com/office/drawing/2014/main" id="{55AAE6ED-D155-23F1-D8C1-667C8163284C}"/>
                </a:ext>
              </a:extLst>
            </p:cNvPr>
            <p:cNvCxnSpPr>
              <a:cxnSpLocks/>
            </p:cNvCxnSpPr>
            <p:nvPr/>
          </p:nvCxnSpPr>
          <p:spPr>
            <a:xfrm>
              <a:off x="10072992" y="1753407"/>
              <a:ext cx="990600" cy="32401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" name="Google Shape;93;p17">
              <a:extLst>
                <a:ext uri="{FF2B5EF4-FFF2-40B4-BE49-F238E27FC236}">
                  <a16:creationId xmlns:a16="http://schemas.microsoft.com/office/drawing/2014/main" id="{558C95B1-B97C-419C-3686-5CB04417754D}"/>
                </a:ext>
              </a:extLst>
            </p:cNvPr>
            <p:cNvSpPr txBox="1"/>
            <p:nvPr/>
          </p:nvSpPr>
          <p:spPr>
            <a:xfrm>
              <a:off x="8623517" y="1105688"/>
              <a:ext cx="2367280" cy="666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Switch to </a:t>
              </a:r>
              <a:r>
                <a:rPr lang="en" sz="1867" dirty="0" err="1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Revio</a:t>
              </a:r>
              <a:r>
                <a:rPr lang="en" sz="1867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24hr movie (30hr is OK)</a:t>
              </a:r>
              <a:endParaRPr sz="1467"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32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DFBED-0831-5542-8029-634C4FDF2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know it’s any good?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3834F-4F86-3041-815E-CBA1ED780A7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6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FB98E-23FD-B3A2-80C1-B4C40C39F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72" y="1447801"/>
            <a:ext cx="5977128" cy="4576233"/>
          </a:xfrm>
        </p:spPr>
        <p:txBody>
          <a:bodyPr>
            <a:normAutofit/>
          </a:bodyPr>
          <a:lstStyle/>
          <a:p>
            <a:pPr indent="-445758">
              <a:buSzPct val="100000"/>
            </a:pPr>
            <a:r>
              <a:rPr lang="en-US" sz="2400" dirty="0"/>
              <a:t>T2T contigs and scaffolds</a:t>
            </a:r>
          </a:p>
          <a:p>
            <a:pPr indent="-445758">
              <a:buSzPct val="100000"/>
            </a:pPr>
            <a:r>
              <a:rPr lang="en-US" sz="2400" dirty="0"/>
              <a:t>QV</a:t>
            </a:r>
          </a:p>
          <a:p>
            <a:pPr lvl="1" indent="-445758">
              <a:buSzPct val="100000"/>
            </a:pPr>
            <a:r>
              <a:rPr lang="en-US" sz="1600" dirty="0" err="1"/>
              <a:t>Merqury</a:t>
            </a:r>
            <a:r>
              <a:rPr lang="en-US" sz="1600" dirty="0"/>
              <a:t>, yak</a:t>
            </a:r>
          </a:p>
          <a:p>
            <a:pPr indent="-445758">
              <a:buSzPct val="100000"/>
            </a:pPr>
            <a:r>
              <a:rPr lang="en-US" sz="2400" dirty="0"/>
              <a:t>Hamming &amp; switch error rate</a:t>
            </a:r>
          </a:p>
          <a:p>
            <a:pPr lvl="1" indent="-445758">
              <a:buSzPct val="100000"/>
            </a:pPr>
            <a:r>
              <a:rPr lang="en-US" sz="1600" dirty="0">
                <a:solidFill>
                  <a:srgbClr val="49494C"/>
                </a:solidFill>
              </a:rPr>
              <a:t>If trio data available</a:t>
            </a:r>
          </a:p>
          <a:p>
            <a:pPr indent="-445758">
              <a:buSzPct val="100000"/>
            </a:pPr>
            <a:r>
              <a:rPr lang="en-US" sz="2400" dirty="0"/>
              <a:t>Missing/duplicated core genes</a:t>
            </a:r>
          </a:p>
          <a:p>
            <a:pPr lvl="1" indent="-445758">
              <a:buSzPct val="100000"/>
            </a:pPr>
            <a:r>
              <a:rPr lang="en-US" sz="1600" dirty="0" err="1"/>
              <a:t>Compleasm</a:t>
            </a:r>
            <a:r>
              <a:rPr lang="en-US" sz="1600" dirty="0"/>
              <a:t>, </a:t>
            </a:r>
            <a:r>
              <a:rPr lang="en-US" sz="1600" dirty="0" err="1"/>
              <a:t>busco</a:t>
            </a:r>
            <a:endParaRPr lang="en-US" sz="1600" dirty="0"/>
          </a:p>
          <a:p>
            <a:pPr indent="-445758">
              <a:buSzPct val="100000"/>
            </a:pPr>
            <a:r>
              <a:rPr lang="en-US" sz="2400" dirty="0"/>
              <a:t>non-T2T contiguity metrics</a:t>
            </a:r>
          </a:p>
          <a:p>
            <a:pPr lvl="1" indent="-445758">
              <a:buSzPct val="100000"/>
            </a:pPr>
            <a:r>
              <a:rPr lang="en-US" sz="1600" dirty="0"/>
              <a:t>N50, L50</a:t>
            </a:r>
          </a:p>
          <a:p>
            <a:pPr indent="-445758">
              <a:buSzPct val="100000"/>
            </a:pPr>
            <a:r>
              <a:rPr lang="en-US" sz="2400" dirty="0"/>
              <a:t>Alignment-based evaluation</a:t>
            </a:r>
          </a:p>
          <a:p>
            <a:pPr lvl="1" indent="-445758">
              <a:buSzPct val="100000"/>
            </a:pPr>
            <a:r>
              <a:rPr lang="en-US" sz="1600" dirty="0" err="1"/>
              <a:t>NucFreq</a:t>
            </a:r>
            <a:r>
              <a:rPr lang="en-US" sz="1600" dirty="0"/>
              <a:t>, Flagger, </a:t>
            </a:r>
            <a:r>
              <a:rPr lang="en-US" sz="1600" dirty="0" err="1"/>
              <a:t>VerityMap</a:t>
            </a:r>
            <a:endParaRPr lang="en-US" sz="1600" dirty="0"/>
          </a:p>
          <a:p>
            <a:endParaRPr lang="en-US" sz="2400" dirty="0"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T2T QC</a:t>
            </a:r>
            <a:endParaRPr dirty="0"/>
          </a:p>
        </p:txBody>
      </p:sp>
      <p:sp>
        <p:nvSpPr>
          <p:cNvPr id="166" name="Google Shape;166;p22"/>
          <p:cNvSpPr txBox="1"/>
          <p:nvPr/>
        </p:nvSpPr>
        <p:spPr>
          <a:xfrm>
            <a:off x="6096000" y="4732382"/>
            <a:ext cx="5278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Contigs from the middle of the chromosome</a:t>
            </a:r>
            <a:endParaRPr sz="2000" dirty="0">
              <a:solidFill>
                <a:schemeClr val="dk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20E9EB-574C-9C6A-02CD-E85A1F337E88}"/>
              </a:ext>
            </a:extLst>
          </p:cNvPr>
          <p:cNvGrpSpPr/>
          <p:nvPr/>
        </p:nvGrpSpPr>
        <p:grpSpPr>
          <a:xfrm>
            <a:off x="6172200" y="685800"/>
            <a:ext cx="5858167" cy="3936533"/>
            <a:chOff x="4833033" y="824634"/>
            <a:chExt cx="6620167" cy="4317533"/>
          </a:xfrm>
        </p:grpSpPr>
        <p:sp>
          <p:nvSpPr>
            <p:cNvPr id="149" name="Google Shape;149;p22"/>
            <p:cNvSpPr/>
            <p:nvPr/>
          </p:nvSpPr>
          <p:spPr>
            <a:xfrm>
              <a:off x="5022233" y="2237767"/>
              <a:ext cx="1609200" cy="3420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9323600" y="2237751"/>
              <a:ext cx="1940400" cy="3420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 rot="5400000">
              <a:off x="4388233" y="2314151"/>
              <a:ext cx="1078800" cy="189200"/>
            </a:xfrm>
            <a:prstGeom prst="triangle">
              <a:avLst>
                <a:gd name="adj" fmla="val 52902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 rot="-5400000" flipH="1">
              <a:off x="10819200" y="2314151"/>
              <a:ext cx="1078800" cy="189200"/>
            </a:xfrm>
            <a:prstGeom prst="triangle">
              <a:avLst>
                <a:gd name="adj" fmla="val 52902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 rot="5400000">
              <a:off x="7822967" y="1436967"/>
              <a:ext cx="331200" cy="2691200"/>
            </a:xfrm>
            <a:prstGeom prst="rightBrace">
              <a:avLst>
                <a:gd name="adj1" fmla="val 50000"/>
                <a:gd name="adj2" fmla="val 489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5400000" flipH="1">
              <a:off x="5666567" y="1288100"/>
              <a:ext cx="331200" cy="1575600"/>
            </a:xfrm>
            <a:prstGeom prst="rightBrace">
              <a:avLst>
                <a:gd name="adj1" fmla="val 50000"/>
                <a:gd name="adj2" fmla="val 489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5" name="Google Shape;155;p22"/>
            <p:cNvSpPr txBox="1"/>
            <p:nvPr/>
          </p:nvSpPr>
          <p:spPr>
            <a:xfrm>
              <a:off x="7343767" y="3440801"/>
              <a:ext cx="1640666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600" dirty="0">
                  <a:solidFill>
                    <a:schemeClr val="dk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telomeres</a:t>
              </a:r>
              <a:endParaRPr sz="1600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7378533" y="2825185"/>
              <a:ext cx="18104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600" dirty="0">
                  <a:solidFill>
                    <a:schemeClr val="dk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Huge gap!</a:t>
              </a:r>
              <a:endParaRPr sz="1600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7" name="Google Shape;157;p22"/>
            <p:cNvSpPr txBox="1"/>
            <p:nvPr/>
          </p:nvSpPr>
          <p:spPr>
            <a:xfrm>
              <a:off x="6746767" y="824634"/>
              <a:ext cx="2510800" cy="810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600" dirty="0">
                  <a:solidFill>
                    <a:schemeClr val="dk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near-telomere sequence scaffolded</a:t>
              </a:r>
              <a:endParaRPr sz="1600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58" name="Google Shape;158;p22"/>
            <p:cNvCxnSpPr>
              <a:cxnSpLocks/>
              <a:stCxn id="155" idx="1"/>
              <a:endCxn id="151" idx="4"/>
            </p:cNvCxnSpPr>
            <p:nvPr/>
          </p:nvCxnSpPr>
          <p:spPr>
            <a:xfrm flipH="1" flipV="1">
              <a:off x="4833033" y="2948151"/>
              <a:ext cx="2510734" cy="76962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59;p22"/>
            <p:cNvCxnSpPr>
              <a:cxnSpLocks/>
              <a:stCxn id="155" idx="3"/>
              <a:endCxn id="152" idx="4"/>
            </p:cNvCxnSpPr>
            <p:nvPr/>
          </p:nvCxnSpPr>
          <p:spPr>
            <a:xfrm flipV="1">
              <a:off x="8984433" y="2948151"/>
              <a:ext cx="2468767" cy="76962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" name="Google Shape;160;p22"/>
            <p:cNvCxnSpPr>
              <a:stCxn id="157" idx="1"/>
              <a:endCxn id="154" idx="1"/>
            </p:cNvCxnSpPr>
            <p:nvPr/>
          </p:nvCxnSpPr>
          <p:spPr>
            <a:xfrm flipH="1">
              <a:off x="5848664" y="1229690"/>
              <a:ext cx="898103" cy="68061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" name="Google Shape;161;p22"/>
            <p:cNvCxnSpPr>
              <a:stCxn id="157" idx="3"/>
              <a:endCxn id="162" idx="1"/>
            </p:cNvCxnSpPr>
            <p:nvPr/>
          </p:nvCxnSpPr>
          <p:spPr>
            <a:xfrm>
              <a:off x="9257567" y="1229690"/>
              <a:ext cx="1007340" cy="68061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2"/>
            <p:cNvSpPr/>
            <p:nvPr/>
          </p:nvSpPr>
          <p:spPr>
            <a:xfrm>
              <a:off x="6599367" y="4277333"/>
              <a:ext cx="596400" cy="3420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642800" y="4277333"/>
              <a:ext cx="596400" cy="3420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686233" y="4277333"/>
              <a:ext cx="596400" cy="3420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7" name="Google Shape;167;p22"/>
            <p:cNvCxnSpPr/>
            <p:nvPr/>
          </p:nvCxnSpPr>
          <p:spPr>
            <a:xfrm rot="10800000">
              <a:off x="6844867" y="4681200"/>
              <a:ext cx="1352400" cy="4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8" name="Google Shape;168;p22"/>
            <p:cNvCxnSpPr>
              <a:endCxn id="165" idx="2"/>
            </p:cNvCxnSpPr>
            <p:nvPr/>
          </p:nvCxnSpPr>
          <p:spPr>
            <a:xfrm rot="10800000" flipH="1">
              <a:off x="8214833" y="4619333"/>
              <a:ext cx="769600" cy="5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" name="Google Shape;169;p22"/>
            <p:cNvCxnSpPr/>
            <p:nvPr/>
          </p:nvCxnSpPr>
          <p:spPr>
            <a:xfrm rot="10800000">
              <a:off x="7949767" y="4632567"/>
              <a:ext cx="256400" cy="5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2" name="Google Shape;162;p22"/>
            <p:cNvSpPr/>
            <p:nvPr/>
          </p:nvSpPr>
          <p:spPr>
            <a:xfrm rot="5400000" flipH="1">
              <a:off x="10080000" y="1153900"/>
              <a:ext cx="331200" cy="1844000"/>
            </a:xfrm>
            <a:prstGeom prst="rightBrace">
              <a:avLst>
                <a:gd name="adj1" fmla="val 50000"/>
                <a:gd name="adj2" fmla="val 489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70" name="Google Shape;170;p22"/>
          <p:cNvSpPr txBox="1"/>
          <p:nvPr/>
        </p:nvSpPr>
        <p:spPr>
          <a:xfrm>
            <a:off x="6065128" y="5476021"/>
            <a:ext cx="5550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dirty="0">
                <a:solidFill>
                  <a:schemeClr val="dk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None of the metrics on the left helps to see that something is not right here!</a:t>
            </a:r>
            <a:endParaRPr dirty="0">
              <a:solidFill>
                <a:schemeClr val="dk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QC: Not only summary metrics!</a:t>
            </a:r>
            <a:endParaRPr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0942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000" dirty="0"/>
              <a:t>Typically include detailed locations of problematic regions</a:t>
            </a:r>
            <a:endParaRPr sz="3000" dirty="0"/>
          </a:p>
          <a:p>
            <a:pPr lvl="1"/>
            <a:r>
              <a:rPr lang="en" sz="2400" dirty="0"/>
              <a:t>yak </a:t>
            </a:r>
            <a:r>
              <a:rPr lang="en" sz="2400" dirty="0" err="1"/>
              <a:t>trioeval</a:t>
            </a:r>
            <a:r>
              <a:rPr lang="en" sz="2400" dirty="0"/>
              <a:t>: which contig has most switch errors? Are there lots of “small” switches causing hamming error or one big one?</a:t>
            </a:r>
            <a:endParaRPr sz="2400" dirty="0"/>
          </a:p>
          <a:p>
            <a:pPr lvl="1"/>
            <a:r>
              <a:rPr lang="en" sz="2400" dirty="0" err="1"/>
              <a:t>compleasm</a:t>
            </a:r>
            <a:r>
              <a:rPr lang="en" sz="2400" dirty="0"/>
              <a:t>: on which chromosome are the missing genes? On which scaffold are the duplicated genes?</a:t>
            </a:r>
            <a:endParaRPr sz="2400" dirty="0"/>
          </a:p>
          <a:p>
            <a:r>
              <a:rPr lang="en" sz="3000" dirty="0"/>
              <a:t>With </a:t>
            </a:r>
            <a:r>
              <a:rPr lang="en" sz="3000" dirty="0" err="1"/>
              <a:t>verkko</a:t>
            </a:r>
            <a:r>
              <a:rPr lang="en" sz="3000" dirty="0"/>
              <a:t>-generated </a:t>
            </a:r>
            <a:r>
              <a:rPr lang="en" sz="3000" i="1" dirty="0" err="1"/>
              <a:t>assembly.scfmap</a:t>
            </a:r>
            <a:r>
              <a:rPr lang="en" sz="3000" dirty="0"/>
              <a:t> and </a:t>
            </a:r>
            <a:r>
              <a:rPr lang="en" sz="3000" i="1" dirty="0" err="1"/>
              <a:t>assembly.paths.tsv</a:t>
            </a:r>
            <a:r>
              <a:rPr lang="en" sz="3000" dirty="0"/>
              <a:t> you can locate those problematic places in graph and sometimes see something interesting</a:t>
            </a:r>
            <a:endParaRPr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4D867C-5661-9E44-8019-764C81100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4150"/>
            <a:ext cx="5208563" cy="662969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BEE9BB-0440-2446-8FDC-6787884A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0"/>
            <a:ext cx="5824728" cy="4576233"/>
          </a:xfrm>
        </p:spPr>
        <p:txBody>
          <a:bodyPr>
            <a:normAutofit/>
          </a:bodyPr>
          <a:lstStyle/>
          <a:p>
            <a:r>
              <a:rPr lang="en-US" dirty="0"/>
              <a:t>The human genome is finally finished!</a:t>
            </a:r>
          </a:p>
          <a:p>
            <a:endParaRPr lang="en-US" dirty="0"/>
          </a:p>
          <a:p>
            <a:r>
              <a:rPr lang="en-US" dirty="0"/>
              <a:t>8% was left after HGP</a:t>
            </a:r>
          </a:p>
          <a:p>
            <a:endParaRPr lang="en-US" dirty="0"/>
          </a:p>
          <a:p>
            <a:r>
              <a:rPr lang="en-US" dirty="0"/>
              <a:t>Solved with combination of HiFi + ultra-long ONT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2044B3-FEE4-4849-8D77-081DB307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Telomere-to-Telomere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204D36-2438-0942-A8C1-ABBB78FE37C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The complete sequence of a human genome.</a:t>
            </a:r>
            <a:br>
              <a:rPr lang="en-US" b="1" dirty="0"/>
            </a:br>
            <a:r>
              <a:rPr lang="en-US" dirty="0" err="1"/>
              <a:t>Nurk</a:t>
            </a:r>
            <a:r>
              <a:rPr lang="en-US" dirty="0"/>
              <a:t>, </a:t>
            </a:r>
            <a:r>
              <a:rPr lang="en-US" dirty="0" err="1"/>
              <a:t>Koren</a:t>
            </a:r>
            <a:r>
              <a:rPr lang="en-US" dirty="0"/>
              <a:t>, </a:t>
            </a:r>
            <a:r>
              <a:rPr lang="en-US" dirty="0" err="1"/>
              <a:t>Rhie</a:t>
            </a:r>
            <a:r>
              <a:rPr lang="en-US" dirty="0"/>
              <a:t>, </a:t>
            </a:r>
            <a:r>
              <a:rPr lang="en-US" dirty="0" err="1"/>
              <a:t>Rautiainen</a:t>
            </a:r>
            <a:r>
              <a:rPr lang="en-US" dirty="0"/>
              <a:t>, et al. </a:t>
            </a:r>
            <a:r>
              <a:rPr lang="en-US" i="1" dirty="0"/>
              <a:t>Science</a:t>
            </a:r>
            <a:r>
              <a:rPr lang="en-US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40601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DFBED-0831-5542-8029-634C4FDF2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graphs are our friends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3834F-4F86-3041-815E-CBA1ED780A7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44E88C-235C-B2DC-0D58-9BF4727E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521071"/>
            <a:ext cx="6712858" cy="6400800"/>
          </a:xfrm>
          <a:prstGeom prst="rect">
            <a:avLst/>
          </a:prstGeom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700"/>
            </a:pPr>
            <a:r>
              <a:rPr lang="en" sz="3733"/>
              <a:t>Graph, the “</a:t>
            </a:r>
            <a:r>
              <a:rPr lang="en" sz="3733" u="sng"/>
              <a:t>Good</a:t>
            </a:r>
            <a:r>
              <a:rPr lang="en" sz="3733"/>
              <a:t>, the meh and the ugly”</a:t>
            </a:r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9271E-6668-1F12-8A15-65BC595A8E3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2" name="Google Shape;82;p17"/>
          <p:cNvGrpSpPr/>
          <p:nvPr/>
        </p:nvGrpSpPr>
        <p:grpSpPr>
          <a:xfrm>
            <a:off x="7086601" y="1991341"/>
            <a:ext cx="4305900" cy="760088"/>
            <a:chOff x="7086600" y="1991338"/>
            <a:chExt cx="4305900" cy="760087"/>
          </a:xfrm>
        </p:grpSpPr>
        <p:cxnSp>
          <p:nvCxnSpPr>
            <p:cNvPr id="83" name="Google Shape;83;p17"/>
            <p:cNvCxnSpPr>
              <a:stCxn id="84" idx="1"/>
            </p:cNvCxnSpPr>
            <p:nvPr/>
          </p:nvCxnSpPr>
          <p:spPr>
            <a:xfrm flipH="1" flipV="1">
              <a:off x="7086600" y="1991338"/>
              <a:ext cx="762000" cy="42661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4" name="Google Shape;84;p17"/>
            <p:cNvSpPr txBox="1"/>
            <p:nvPr/>
          </p:nvSpPr>
          <p:spPr>
            <a:xfrm>
              <a:off x="7848600" y="2084489"/>
              <a:ext cx="3543900" cy="666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Large nodes, little gray (hom) or yellow (switch)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grpSp>
        <p:nvGrpSpPr>
          <p:cNvPr id="85" name="Google Shape;85;p17"/>
          <p:cNvGrpSpPr/>
          <p:nvPr/>
        </p:nvGrpSpPr>
        <p:grpSpPr>
          <a:xfrm>
            <a:off x="5933700" y="2998887"/>
            <a:ext cx="5724899" cy="954260"/>
            <a:chOff x="5933701" y="2998888"/>
            <a:chExt cx="5724899" cy="954260"/>
          </a:xfrm>
        </p:grpSpPr>
        <p:cxnSp>
          <p:nvCxnSpPr>
            <p:cNvPr id="86" name="Google Shape;86;p17"/>
            <p:cNvCxnSpPr>
              <a:stCxn id="87" idx="1"/>
            </p:cNvCxnSpPr>
            <p:nvPr/>
          </p:nvCxnSpPr>
          <p:spPr>
            <a:xfrm flipH="1" flipV="1">
              <a:off x="5933701" y="3464939"/>
              <a:ext cx="1838699" cy="1107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7" name="Google Shape;87;p17"/>
            <p:cNvSpPr txBox="1"/>
            <p:nvPr/>
          </p:nvSpPr>
          <p:spPr>
            <a:xfrm>
              <a:off x="7772400" y="2998888"/>
              <a:ext cx="3886200" cy="95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Telomeres visible in all components (4 in diploid/2 in haploid)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grpSp>
        <p:nvGrpSpPr>
          <p:cNvPr id="88" name="Google Shape;88;p17"/>
          <p:cNvGrpSpPr/>
          <p:nvPr/>
        </p:nvGrpSpPr>
        <p:grpSpPr>
          <a:xfrm>
            <a:off x="2836879" y="1905670"/>
            <a:ext cx="8839800" cy="3549185"/>
            <a:chOff x="2836878" y="1905669"/>
            <a:chExt cx="8839800" cy="3549186"/>
          </a:xfrm>
        </p:grpSpPr>
        <p:cxnSp>
          <p:nvCxnSpPr>
            <p:cNvPr id="89" name="Google Shape;89;p17"/>
            <p:cNvCxnSpPr>
              <a:stCxn id="90" idx="1"/>
            </p:cNvCxnSpPr>
            <p:nvPr/>
          </p:nvCxnSpPr>
          <p:spPr>
            <a:xfrm flipH="1" flipV="1">
              <a:off x="2836878" y="1905669"/>
              <a:ext cx="4953600" cy="321571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0" name="Google Shape;90;p17"/>
            <p:cNvSpPr txBox="1"/>
            <p:nvPr/>
          </p:nvSpPr>
          <p:spPr>
            <a:xfrm>
              <a:off x="7790478" y="4787918"/>
              <a:ext cx="3886200" cy="666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Clear rDNA tangle (species specific)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grpSp>
        <p:nvGrpSpPr>
          <p:cNvPr id="91" name="Google Shape;91;p17"/>
          <p:cNvGrpSpPr/>
          <p:nvPr/>
        </p:nvGrpSpPr>
        <p:grpSpPr>
          <a:xfrm>
            <a:off x="5684400" y="3849471"/>
            <a:ext cx="5974200" cy="730652"/>
            <a:chOff x="5684400" y="3849469"/>
            <a:chExt cx="5974200" cy="730651"/>
          </a:xfrm>
        </p:grpSpPr>
        <p:cxnSp>
          <p:nvCxnSpPr>
            <p:cNvPr id="92" name="Google Shape;92;p17"/>
            <p:cNvCxnSpPr>
              <a:stCxn id="93" idx="1"/>
            </p:cNvCxnSpPr>
            <p:nvPr/>
          </p:nvCxnSpPr>
          <p:spPr>
            <a:xfrm flipH="1">
              <a:off x="5684400" y="4182938"/>
              <a:ext cx="2088000" cy="397182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3" name="Google Shape;93;p17"/>
            <p:cNvSpPr txBox="1"/>
            <p:nvPr/>
          </p:nvSpPr>
          <p:spPr>
            <a:xfrm>
              <a:off x="7772400" y="3849469"/>
              <a:ext cx="3886200" cy="666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No hanging edges, all nodes have neighbors or go to telomere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sp>
        <p:nvSpPr>
          <p:cNvPr id="94" name="Google Shape;94;p17"/>
          <p:cNvSpPr txBox="1"/>
          <p:nvPr/>
        </p:nvSpPr>
        <p:spPr>
          <a:xfrm>
            <a:off x="7786991" y="1211855"/>
            <a:ext cx="3886400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Q20 Herro-correct, ≅300 nodes</a:t>
            </a:r>
            <a:endParaRPr sz="1467">
              <a:solidFill>
                <a:schemeClr val="dk2"/>
              </a:solidFill>
            </a:endParaRPr>
          </a:p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- 44 T2T scfs (36 ctgs)</a:t>
            </a:r>
            <a:endParaRPr sz="1467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99D7A-A2D3-70E5-69A9-6889FFDF3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52" y="521208"/>
            <a:ext cx="6465454" cy="6400800"/>
          </a:xfrm>
          <a:prstGeom prst="rect">
            <a:avLst/>
          </a:prstGeom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700"/>
            </a:pPr>
            <a:r>
              <a:rPr lang="en" sz="3733"/>
              <a:t>Graph, the “Good, the </a:t>
            </a:r>
            <a:r>
              <a:rPr lang="en" sz="3733" u="sng"/>
              <a:t>meh</a:t>
            </a:r>
            <a:r>
              <a:rPr lang="en" sz="3733"/>
              <a:t> and the ugly”</a:t>
            </a:r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94180-FB5E-32AB-37FE-B130EDCA525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2" name="Google Shape;102;p18"/>
          <p:cNvGrpSpPr/>
          <p:nvPr/>
        </p:nvGrpSpPr>
        <p:grpSpPr>
          <a:xfrm>
            <a:off x="2209800" y="2084490"/>
            <a:ext cx="9182700" cy="666938"/>
            <a:chOff x="2209800" y="2084488"/>
            <a:chExt cx="9182700" cy="666937"/>
          </a:xfrm>
        </p:grpSpPr>
        <p:cxnSp>
          <p:nvCxnSpPr>
            <p:cNvPr id="103" name="Google Shape;103;p18"/>
            <p:cNvCxnSpPr>
              <a:cxnSpLocks/>
              <a:stCxn id="104" idx="1"/>
            </p:cNvCxnSpPr>
            <p:nvPr/>
          </p:nvCxnSpPr>
          <p:spPr>
            <a:xfrm flipH="1">
              <a:off x="2209800" y="2417957"/>
              <a:ext cx="5638800" cy="33346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4" name="Google Shape;104;p18"/>
            <p:cNvSpPr txBox="1"/>
            <p:nvPr/>
          </p:nvSpPr>
          <p:spPr>
            <a:xfrm>
              <a:off x="7848600" y="2084488"/>
              <a:ext cx="3543900" cy="666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Shorter nodes, more gray (hom) or yellow (switch)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grpSp>
        <p:nvGrpSpPr>
          <p:cNvPr id="105" name="Google Shape;105;p18"/>
          <p:cNvGrpSpPr/>
          <p:nvPr/>
        </p:nvGrpSpPr>
        <p:grpSpPr>
          <a:xfrm>
            <a:off x="2438400" y="2998889"/>
            <a:ext cx="9220202" cy="3478111"/>
            <a:chOff x="2438399" y="2998888"/>
            <a:chExt cx="9220201" cy="3478111"/>
          </a:xfrm>
        </p:grpSpPr>
        <p:cxnSp>
          <p:nvCxnSpPr>
            <p:cNvPr id="106" name="Google Shape;106;p18"/>
            <p:cNvCxnSpPr>
              <a:cxnSpLocks/>
            </p:cNvCxnSpPr>
            <p:nvPr/>
          </p:nvCxnSpPr>
          <p:spPr>
            <a:xfrm flipH="1">
              <a:off x="2438399" y="3368220"/>
              <a:ext cx="5351207" cy="310877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7" name="Google Shape;107;p18"/>
            <p:cNvSpPr txBox="1"/>
            <p:nvPr/>
          </p:nvSpPr>
          <p:spPr>
            <a:xfrm>
              <a:off x="7772400" y="2998888"/>
              <a:ext cx="3886200" cy="37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Telomeres missing when expected</a:t>
              </a:r>
              <a:endParaRPr sz="1467">
                <a:solidFill>
                  <a:schemeClr val="dk2"/>
                </a:solidFill>
              </a:endParaRPr>
            </a:p>
          </p:txBody>
        </p:sp>
      </p:grpSp>
      <p:sp>
        <p:nvSpPr>
          <p:cNvPr id="108" name="Google Shape;108;p18"/>
          <p:cNvSpPr txBox="1"/>
          <p:nvPr/>
        </p:nvSpPr>
        <p:spPr>
          <a:xfrm>
            <a:off x="7786991" y="1211855"/>
            <a:ext cx="3886400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Revio/R10 YR4, ≅900 nodes</a:t>
            </a:r>
            <a:endParaRPr sz="1467">
              <a:solidFill>
                <a:schemeClr val="dk2"/>
              </a:solidFill>
            </a:endParaRPr>
          </a:p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- 37 T2T scfs (25 ctgs)</a:t>
            </a:r>
            <a:endParaRPr sz="1467">
              <a:solidFill>
                <a:schemeClr val="dk2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5867400" y="3124200"/>
            <a:ext cx="5791199" cy="2895600"/>
            <a:chOff x="5867401" y="3124201"/>
            <a:chExt cx="5791199" cy="2895600"/>
          </a:xfrm>
        </p:grpSpPr>
        <p:cxnSp>
          <p:nvCxnSpPr>
            <p:cNvPr id="110" name="Google Shape;110;p18"/>
            <p:cNvCxnSpPr>
              <a:cxnSpLocks/>
              <a:stCxn id="111" idx="1"/>
            </p:cNvCxnSpPr>
            <p:nvPr/>
          </p:nvCxnSpPr>
          <p:spPr>
            <a:xfrm flipH="1">
              <a:off x="6477001" y="4326600"/>
              <a:ext cx="1295399" cy="169320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1" name="Google Shape;111;p18"/>
            <p:cNvSpPr txBox="1"/>
            <p:nvPr/>
          </p:nvSpPr>
          <p:spPr>
            <a:xfrm>
              <a:off x="7772400" y="3849470"/>
              <a:ext cx="3886200" cy="95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Hanging edges, missing connection in one or both haplotypes</a:t>
              </a:r>
              <a:endParaRPr sz="1467">
                <a:solidFill>
                  <a:schemeClr val="dk2"/>
                </a:solidFill>
              </a:endParaRPr>
            </a:p>
          </p:txBody>
        </p:sp>
        <p:cxnSp>
          <p:nvCxnSpPr>
            <p:cNvPr id="112" name="Google Shape;112;p18"/>
            <p:cNvCxnSpPr>
              <a:cxnSpLocks/>
              <a:stCxn id="111" idx="1"/>
            </p:cNvCxnSpPr>
            <p:nvPr/>
          </p:nvCxnSpPr>
          <p:spPr>
            <a:xfrm flipH="1" flipV="1">
              <a:off x="5867401" y="3124201"/>
              <a:ext cx="1904999" cy="120239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4BC18-EE53-62EF-BF8A-D37FB2D1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52" y="521208"/>
            <a:ext cx="6592973" cy="6400800"/>
          </a:xfrm>
          <a:prstGeom prst="rect">
            <a:avLst/>
          </a:prstGeom>
        </p:spPr>
      </p:pic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buSzPts val="2700"/>
            </a:pPr>
            <a:r>
              <a:rPr lang="en" sz="3733"/>
              <a:t>Graph, the “Good, the meh and the </a:t>
            </a:r>
            <a:r>
              <a:rPr lang="en" sz="3733" u="sng"/>
              <a:t>ugly</a:t>
            </a:r>
            <a:r>
              <a:rPr lang="en" sz="3733"/>
              <a:t>”</a:t>
            </a:r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21BAF-0A95-B921-5A01-6419A427EC1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" name="Google Shape;120;p19"/>
          <p:cNvSpPr txBox="1"/>
          <p:nvPr/>
        </p:nvSpPr>
        <p:spPr>
          <a:xfrm>
            <a:off x="7786991" y="1211855"/>
            <a:ext cx="3886400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Sequel II, R9 ≅2000 nodes</a:t>
            </a:r>
            <a:endParaRPr sz="1467">
              <a:solidFill>
                <a:schemeClr val="dk2"/>
              </a:solidFill>
            </a:endParaRPr>
          </a:p>
          <a:p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- 40 T2T scfs (31 ctgs)</a:t>
            </a:r>
            <a:endParaRPr sz="1467">
              <a:solidFill>
                <a:schemeClr val="dk2"/>
              </a:solidFill>
            </a:endParaRPr>
          </a:p>
        </p:txBody>
      </p:sp>
      <p:grpSp>
        <p:nvGrpSpPr>
          <p:cNvPr id="121" name="Google Shape;121;p19"/>
          <p:cNvGrpSpPr/>
          <p:nvPr/>
        </p:nvGrpSpPr>
        <p:grpSpPr>
          <a:xfrm>
            <a:off x="932401" y="3014864"/>
            <a:ext cx="10460100" cy="3822005"/>
            <a:chOff x="932400" y="3014864"/>
            <a:chExt cx="10460100" cy="3822006"/>
          </a:xfrm>
        </p:grpSpPr>
        <p:sp>
          <p:nvSpPr>
            <p:cNvPr id="122" name="Google Shape;122;p19"/>
            <p:cNvSpPr txBox="1"/>
            <p:nvPr/>
          </p:nvSpPr>
          <p:spPr>
            <a:xfrm>
              <a:off x="7848600" y="3014864"/>
              <a:ext cx="3543900" cy="666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Non-diploid structure, cell line issue?</a:t>
              </a:r>
              <a:endParaRPr sz="1467">
                <a:solidFill>
                  <a:schemeClr val="dk2"/>
                </a:solidFill>
              </a:endParaRPr>
            </a:p>
          </p:txBody>
        </p:sp>
        <p:pic>
          <p:nvPicPr>
            <p:cNvPr id="123" name="Google Shape;123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2400" y="4817953"/>
              <a:ext cx="7772402" cy="20189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9"/>
          <p:cNvGrpSpPr/>
          <p:nvPr/>
        </p:nvGrpSpPr>
        <p:grpSpPr>
          <a:xfrm>
            <a:off x="5045800" y="2084489"/>
            <a:ext cx="6346800" cy="3589049"/>
            <a:chOff x="3784350" y="1563366"/>
            <a:chExt cx="4760100" cy="2691787"/>
          </a:xfrm>
        </p:grpSpPr>
        <p:sp>
          <p:nvSpPr>
            <p:cNvPr id="125" name="Google Shape;125;p19"/>
            <p:cNvSpPr txBox="1"/>
            <p:nvPr/>
          </p:nvSpPr>
          <p:spPr>
            <a:xfrm>
              <a:off x="5886450" y="1563366"/>
              <a:ext cx="2658000" cy="500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Shorter nodes, more gray (hom) or yellow (switch)</a:t>
              </a:r>
              <a:endParaRPr sz="1467">
                <a:solidFill>
                  <a:schemeClr val="dk2"/>
                </a:solidFill>
              </a:endParaRPr>
            </a:p>
          </p:txBody>
        </p:sp>
        <p:cxnSp>
          <p:nvCxnSpPr>
            <p:cNvPr id="126" name="Google Shape;126;p19"/>
            <p:cNvCxnSpPr/>
            <p:nvPr/>
          </p:nvCxnSpPr>
          <p:spPr>
            <a:xfrm flipH="1">
              <a:off x="3784350" y="1813453"/>
              <a:ext cx="2102100" cy="2441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DFBED-0831-5542-8029-634C4FDF2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3834F-4F86-3041-815E-CBA1ED780A7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18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Too few T2T, fragmented assembly </a:t>
            </a:r>
            <a:endParaRPr/>
          </a:p>
        </p:txBody>
      </p:sp>
      <p:pic>
        <p:nvPicPr>
          <p:cNvPr id="197" name="Google Shape;197;p2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711131"/>
            <a:ext cx="5715000" cy="550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2779" b="4580"/>
          <a:stretch/>
        </p:blipFill>
        <p:spPr>
          <a:xfrm>
            <a:off x="152400" y="914400"/>
            <a:ext cx="5334000" cy="5348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91A242-6C22-7C13-CC3A-56EF9B995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943600"/>
            <a:ext cx="5554762" cy="83484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On the left: either ONT problem (too short) or just the genome structure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On the right: HiFi ultra-low input protocol problems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Phasing issues: large homozygous regions </a:t>
            </a: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47E0C-874D-CB9A-6B78-2C4681EA4C6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1" name="Google Shape;211;p2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37565" r="19289" b="4587"/>
          <a:stretch/>
        </p:blipFill>
        <p:spPr>
          <a:xfrm>
            <a:off x="6686558" y="1112878"/>
            <a:ext cx="4621412" cy="319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5" t="36904" r="-1695" b="10087"/>
          <a:stretch/>
        </p:blipFill>
        <p:spPr>
          <a:xfrm>
            <a:off x="576072" y="1111078"/>
            <a:ext cx="5856072" cy="31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762000" y="4584826"/>
            <a:ext cx="10376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57189">
              <a:buClr>
                <a:schemeClr val="dk2"/>
              </a:buClr>
              <a:buSzPts val="1800"/>
              <a:buChar char="●"/>
            </a:pPr>
            <a:r>
              <a:rPr lang="en" dirty="0">
                <a:solidFill>
                  <a:schemeClr val="dk2"/>
                </a:solidFill>
              </a:rPr>
              <a:t>Different chromosomes of same bonobo sample</a:t>
            </a:r>
            <a:endParaRPr dirty="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Char char="●"/>
            </a:pPr>
            <a:r>
              <a:rPr lang="en" dirty="0">
                <a:solidFill>
                  <a:schemeClr val="dk2"/>
                </a:solidFill>
              </a:rPr>
              <a:t>Left is phased correctly (long nodes ), right - lots of unassigned (and so missing genes)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77EE15-B654-391A-0D08-15D7AC3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72CFB-1623-87A9-B5F9-25C63953A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1165" y="3429000"/>
            <a:ext cx="5554763" cy="2595034"/>
          </a:xfrm>
        </p:spPr>
        <p:txBody>
          <a:bodyPr/>
          <a:lstStyle/>
          <a:p>
            <a:r>
              <a:rPr lang="en-US" dirty="0" err="1"/>
              <a:t>Verkko</a:t>
            </a:r>
            <a:r>
              <a:rPr lang="en-US" dirty="0"/>
              <a:t> can have problems with both very high and very low heterozygosity</a:t>
            </a:r>
          </a:p>
          <a:p>
            <a:r>
              <a:rPr lang="en-US" dirty="0"/>
              <a:t>Sometimes this may even happen in the same sample!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Heterozygosity level matters!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" y="1536633"/>
            <a:ext cx="4535632" cy="436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 t="18928" b="20732"/>
          <a:stretch/>
        </p:blipFill>
        <p:spPr>
          <a:xfrm>
            <a:off x="6339842" y="1267901"/>
            <a:ext cx="5276086" cy="2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429F6-F772-423B-0ACB-5CED4E4C662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8E515-A4B1-40D9-59D1-2D512F055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Large (few Mb) tandem repeats is quite typical issue preventing </a:t>
            </a:r>
            <a:r>
              <a:rPr lang="en-US" dirty="0" err="1"/>
              <a:t>verkko</a:t>
            </a:r>
            <a:r>
              <a:rPr lang="en-US" dirty="0"/>
              <a:t> from T2T.</a:t>
            </a:r>
          </a:p>
          <a:p>
            <a:r>
              <a:rPr lang="en-US" dirty="0" err="1"/>
              <a:t>Verkko</a:t>
            </a:r>
            <a:r>
              <a:rPr lang="en-US" dirty="0"/>
              <a:t>/</a:t>
            </a:r>
            <a:r>
              <a:rPr lang="en-US" dirty="0" err="1"/>
              <a:t>rukki</a:t>
            </a:r>
            <a:r>
              <a:rPr lang="en-US" dirty="0"/>
              <a:t> heuristics stops because there are multiple large “blue” extensions for a large blue node here.</a:t>
            </a:r>
          </a:p>
          <a:p>
            <a:r>
              <a:rPr lang="en-US" dirty="0"/>
              <a:t>Usually random walk will not add many errors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31F96-47D4-8EF2-A509-FFBE3ADF2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Large tandem repeats</a:t>
            </a:r>
            <a:endParaRPr/>
          </a:p>
        </p:txBody>
      </p:sp>
      <p:pic>
        <p:nvPicPr>
          <p:cNvPr id="259" name="Google Shape;259;p34" descr="A drawing of a figu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5394" r="7211" b="36668"/>
          <a:stretch/>
        </p:blipFill>
        <p:spPr>
          <a:xfrm>
            <a:off x="6386499" y="1536635"/>
            <a:ext cx="5034696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F861D2-53C2-B251-BE6D-56466B39D51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B9DE0-7F86-3192-D955-F4C0D05F59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1C6BA-C916-3B2A-8969-E253CE1CA4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 of chr6 on one of the haplotypes is partially replaced with chr3!</a:t>
            </a:r>
          </a:p>
          <a:p>
            <a:r>
              <a:rPr lang="en-US" dirty="0"/>
              <a:t>Coverage confirms “</a:t>
            </a:r>
            <a:r>
              <a:rPr lang="en-US" dirty="0" err="1"/>
              <a:t>triploidy</a:t>
            </a:r>
            <a:r>
              <a:rPr lang="en-US" dirty="0"/>
              <a:t>” for half of chr3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Still can be a cell line issue</a:t>
            </a: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“Biological” conclusions from graphs</a:t>
            </a:r>
            <a:endParaRPr dirty="0"/>
          </a:p>
          <a:p>
            <a:pPr>
              <a:buClr>
                <a:schemeClr val="dk1"/>
              </a:buClr>
              <a:buSzPct val="39285"/>
            </a:pPr>
            <a:endParaRPr dirty="0"/>
          </a:p>
          <a:p>
            <a:endParaRPr dirty="0"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4" y="1421100"/>
            <a:ext cx="4634868" cy="446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8E5C-8E1F-1E48-AEB4-CFA4644FA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new era of sequencing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C028C-A9BC-BE40-9E3D-1A5262747D5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Team T2T </a:t>
            </a:r>
            <a:r>
              <a:rPr lang="en-US" sz="2000" b="0" dirty="0"/>
              <a:t>(…and many more)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90B4C-CD68-9641-BFF0-0F647C7A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27" y="137910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A8D06-064E-1144-984D-27A4698496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4957" y="381024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791E66-4BBC-B047-B13D-E66A549D70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1693" y="1363677"/>
            <a:ext cx="1135032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B8DACB-9967-914E-8216-B747102D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031" y="136622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DE0D59-FCDF-5C4A-9D5C-C4AD5C058A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869" y="2590800"/>
            <a:ext cx="1143131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371449-B289-C14C-8F0F-D3A50AA5FF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98134"/>
            <a:ext cx="2097822" cy="1197266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1CAF5FC-97F9-C940-B0EB-062BF38BA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9" y="1371600"/>
            <a:ext cx="1143131" cy="1143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ED4DE1-412C-9E4C-8793-ECB67FE945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80" y="50292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B46F17-D722-D043-977F-5133ED9BF09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4267" y="2584045"/>
            <a:ext cx="1144333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26" name="Picture 6" descr="Mark Diekhans - Computional Genomics Engineer - UC Santa Cruz Genomics  Institute | LinkedIn">
            <a:extLst>
              <a:ext uri="{FF2B5EF4-FFF2-40B4-BE49-F238E27FC236}">
                <a16:creationId xmlns:a16="http://schemas.microsoft.com/office/drawing/2014/main" id="{C43DEDD9-F882-9647-814F-DA18656E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415" y="3817755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4D9740-7BD6-314C-AF1A-C89283AC91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5386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F8067D-04E5-F74D-AE59-D1ED9BD746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0640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01E73E-A758-F248-9F87-5009C235E9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098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E7837E-1E2C-524D-8B8E-49D28CC1D3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51303" y="1371601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9EF6528-AC3C-CA4E-8FC5-2FE7F3AADD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598" y="2827401"/>
            <a:ext cx="1496017" cy="473613"/>
          </a:xfrm>
          <a:prstGeom prst="rect">
            <a:avLst/>
          </a:prstGeom>
        </p:spPr>
      </p:pic>
      <p:pic>
        <p:nvPicPr>
          <p:cNvPr id="42" name="Picture 4" descr="Installing DNAnexus on Helix | Genome Analysis Unit">
            <a:extLst>
              <a:ext uri="{FF2B5EF4-FFF2-40B4-BE49-F238E27FC236}">
                <a16:creationId xmlns:a16="http://schemas.microsoft.com/office/drawing/2014/main" id="{D2688725-C43A-BA49-86A7-2EAD5134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599" y="2134982"/>
            <a:ext cx="1496016" cy="26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6A0A2E-31E3-0D4D-89FF-D7D1D5F196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15598" y="3569295"/>
            <a:ext cx="1496017" cy="583405"/>
          </a:xfrm>
          <a:prstGeom prst="rect">
            <a:avLst/>
          </a:prstGeom>
        </p:spPr>
      </p:pic>
      <p:pic>
        <p:nvPicPr>
          <p:cNvPr id="1026" name="Picture 2" descr="Logo Image">
            <a:extLst>
              <a:ext uri="{FF2B5EF4-FFF2-40B4-BE49-F238E27FC236}">
                <a16:creationId xmlns:a16="http://schemas.microsoft.com/office/drawing/2014/main" id="{FACCC681-17FA-D24F-89BB-BDE5B9FEA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5599" y="5117816"/>
            <a:ext cx="1496017" cy="3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D06E8-E644-E848-BDCB-382037BB66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5599" y="4420982"/>
            <a:ext cx="1496018" cy="270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35362-0522-4F4C-BC92-4D5B2DF149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714" y="2594456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F12039-95E1-0F43-BB9E-E5027CCF0E1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73806" y="1368043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9BD86-4992-9E47-BBA2-36EACF9D95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32972" y="13716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725474-F510-0C4A-BACD-D629F85D7C4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51579" y="1368321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688C3-E1DD-2D43-8884-77FE92119DF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8680" y="258537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56DB1-6C45-0A4F-AFB8-5217162501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869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ECA59E-D871-0A48-8DE6-96D8E0AD5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04031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439815-0767-D541-8419-DDCEFF6951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83282" y="2586147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828FE1-377B-F544-83AE-1898E6D3DCB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260121" y="258537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4739A3-B41D-B544-AFE9-7CEA95CD46F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45386" y="258537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FAFB8E-E914-D743-AD9E-5250B06D4ED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22033" y="2585378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9DE5D5-6867-3B47-AB0A-E59716D91AA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6521" y="5027817"/>
            <a:ext cx="114344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49" name="Picture 4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A3B72BE-AA37-F444-9D0B-252090974DEE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972" y="5029200"/>
            <a:ext cx="1144456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F9BEBEB-F93D-2F4C-9166-FC21F8263ADF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579" y="50292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51" name="Picture 2" descr="Michael Schatz | Bloomberg Distinguished Professors | Johns Hopkins  University">
            <a:extLst>
              <a:ext uri="{FF2B5EF4-FFF2-40B4-BE49-F238E27FC236}">
                <a16:creationId xmlns:a16="http://schemas.microsoft.com/office/drawing/2014/main" id="{428AF490-03D0-6643-AFA9-F6F07985C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5346" y="5029200"/>
            <a:ext cx="1143662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141E8A4-046A-3B4F-8333-B4905CECF9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50963" y="50292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C3DC9C-7DBC-0E48-A0AD-7D6C646C55D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24800" y="38100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2" descr="Rachel O'Neill | Department of Molecular and Cell Biology">
            <a:extLst>
              <a:ext uri="{FF2B5EF4-FFF2-40B4-BE49-F238E27FC236}">
                <a16:creationId xmlns:a16="http://schemas.microsoft.com/office/drawing/2014/main" id="{B9C251B7-7B1B-2C42-983B-7E5548C4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3415" y="50292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D328D68-530B-7049-A492-8AC7C8B8552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039694" y="5027817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5946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C5B6FF0-5341-0046-9A81-8BA3F5BE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051"/>
            <a:ext cx="5297978" cy="23246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66BD-34B6-664A-88B2-4252216B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1"/>
            <a:ext cx="7272528" cy="4038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Nanopore UL</a:t>
            </a:r>
          </a:p>
          <a:p>
            <a:pPr lvl="1"/>
            <a:r>
              <a:rPr lang="en-US" dirty="0"/>
              <a:t>&gt;100 kb reads, up to 1 Mb</a:t>
            </a:r>
          </a:p>
          <a:p>
            <a:pPr lvl="1"/>
            <a:r>
              <a:rPr lang="en-US" dirty="0"/>
              <a:t>95% (Q13) read quality</a:t>
            </a:r>
          </a:p>
          <a:p>
            <a:pPr lvl="1"/>
            <a:r>
              <a:rPr lang="en-US" dirty="0"/>
              <a:t>99.9% (Q30+) assembly quality</a:t>
            </a:r>
          </a:p>
          <a:p>
            <a:r>
              <a:rPr lang="en-US" b="1" dirty="0"/>
              <a:t>Pros</a:t>
            </a:r>
          </a:p>
          <a:p>
            <a:pPr lvl="1"/>
            <a:r>
              <a:rPr lang="en-US" dirty="0"/>
              <a:t>Length and throughput</a:t>
            </a:r>
          </a:p>
          <a:p>
            <a:pPr lvl="1"/>
            <a:r>
              <a:rPr lang="en-US" dirty="0"/>
              <a:t>Reads </a:t>
            </a:r>
            <a:r>
              <a:rPr lang="en-US" i="1" dirty="0"/>
              <a:t>span</a:t>
            </a:r>
            <a:r>
              <a:rPr lang="en-US" dirty="0"/>
              <a:t> repeats</a:t>
            </a:r>
            <a:endParaRPr lang="en-US" i="1" dirty="0"/>
          </a:p>
          <a:p>
            <a:r>
              <a:rPr lang="en-US" b="1" dirty="0"/>
              <a:t>Cons</a:t>
            </a:r>
          </a:p>
          <a:p>
            <a:pPr lvl="1"/>
            <a:r>
              <a:rPr lang="en-US" dirty="0"/>
              <a:t>Lower base quality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Nanopore ultra-long sequencing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46D1023-AC4E-6D4B-BC6A-D509BE03367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62000" y="5501642"/>
            <a:ext cx="7848600" cy="1222620"/>
          </a:xfrm>
        </p:spPr>
        <p:txBody>
          <a:bodyPr>
            <a:normAutofit/>
          </a:bodyPr>
          <a:lstStyle/>
          <a:p>
            <a:r>
              <a:rPr lang="en-US" b="1" dirty="0" err="1"/>
              <a:t>Nanopore</a:t>
            </a:r>
            <a:r>
              <a:rPr lang="en-US" b="1" dirty="0"/>
              <a:t> sequencing and assembly of a human genome with ultra-long reads.</a:t>
            </a:r>
            <a:br>
              <a:rPr lang="en-US" b="1" dirty="0"/>
            </a:br>
            <a:r>
              <a:rPr lang="en-US" dirty="0"/>
              <a:t>Jain et al. </a:t>
            </a:r>
            <a:r>
              <a:rPr lang="en-US" i="1" dirty="0"/>
              <a:t>Nature Biotechnology</a:t>
            </a:r>
            <a:r>
              <a:rPr lang="en-US" dirty="0"/>
              <a:t> (2018)</a:t>
            </a:r>
          </a:p>
          <a:p>
            <a:r>
              <a:rPr lang="en-US" b="1" dirty="0"/>
              <a:t>Nanopore sequencing and the Shasta toolkit enable efficient de novo assembly of eleven human genomes. </a:t>
            </a:r>
            <a:r>
              <a:rPr lang="en-US" dirty="0" err="1"/>
              <a:t>Shafin</a:t>
            </a:r>
            <a:r>
              <a:rPr lang="en-US" dirty="0"/>
              <a:t> et al. </a:t>
            </a:r>
            <a:r>
              <a:rPr lang="en-US" i="1" dirty="0"/>
              <a:t>Nature Biotechnology </a:t>
            </a:r>
            <a:r>
              <a:rPr lang="en-US" dirty="0"/>
              <a:t>(2020)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4213C-69EE-D143-A08A-D3FEDD46D8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0600" y="4146240"/>
            <a:ext cx="3380786" cy="25279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75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17C3EB-9C79-0F4F-93A0-F8A57EFA9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35"/>
          <a:stretch/>
        </p:blipFill>
        <p:spPr>
          <a:xfrm>
            <a:off x="7837262" y="1600200"/>
            <a:ext cx="4126138" cy="51053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07605-7F92-3945-A670-F4D45A32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1"/>
            <a:ext cx="7228838" cy="4038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PacBio HiFi</a:t>
            </a:r>
          </a:p>
          <a:p>
            <a:pPr lvl="1"/>
            <a:r>
              <a:rPr lang="en-US" dirty="0"/>
              <a:t>20 kb reads</a:t>
            </a:r>
          </a:p>
          <a:p>
            <a:pPr lvl="1"/>
            <a:r>
              <a:rPr lang="en-US" dirty="0"/>
              <a:t>99.9% (Q30) read quality</a:t>
            </a:r>
          </a:p>
          <a:p>
            <a:pPr lvl="1"/>
            <a:r>
              <a:rPr lang="en-US" dirty="0"/>
              <a:t>99.9999% (Q60+) assembly quality</a:t>
            </a:r>
          </a:p>
          <a:p>
            <a:r>
              <a:rPr lang="en-US" b="1" dirty="0"/>
              <a:t>Pros</a:t>
            </a:r>
          </a:p>
          <a:p>
            <a:pPr lvl="1"/>
            <a:r>
              <a:rPr lang="en-US" dirty="0"/>
              <a:t>Near-perfect accuracy</a:t>
            </a:r>
          </a:p>
          <a:p>
            <a:pPr lvl="1"/>
            <a:r>
              <a:rPr lang="en-US" dirty="0"/>
              <a:t>Reads</a:t>
            </a:r>
            <a:r>
              <a:rPr lang="en-US" i="1" dirty="0"/>
              <a:t> distinguish</a:t>
            </a:r>
            <a:r>
              <a:rPr lang="en-US" dirty="0"/>
              <a:t> repeats</a:t>
            </a:r>
          </a:p>
          <a:p>
            <a:r>
              <a:rPr lang="en-US" b="1" dirty="0"/>
              <a:t>Cons</a:t>
            </a:r>
          </a:p>
          <a:p>
            <a:pPr lvl="1"/>
            <a:r>
              <a:rPr lang="en-US" dirty="0"/>
              <a:t>Limited length and coverage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96A6B-35E2-DC4D-B46A-4595E316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PacBio circular consensus sequencing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4D44-E6E1-7640-A9AF-EF59672A94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62000" y="5501642"/>
            <a:ext cx="7848600" cy="1222620"/>
          </a:xfrm>
        </p:spPr>
        <p:txBody>
          <a:bodyPr/>
          <a:lstStyle/>
          <a:p>
            <a:r>
              <a:rPr lang="en-US" b="1" dirty="0"/>
              <a:t>Accurate circular consensus long-read sequencing improves variant detection and assembly of a human genome. </a:t>
            </a:r>
            <a:r>
              <a:rPr lang="en-US" dirty="0"/>
              <a:t>Wenger et al. </a:t>
            </a:r>
            <a:r>
              <a:rPr lang="en-US" i="1" dirty="0"/>
              <a:t>Nature Biotechnology </a:t>
            </a:r>
            <a:r>
              <a:rPr lang="en-US" dirty="0"/>
              <a:t>(2019)</a:t>
            </a:r>
          </a:p>
          <a:p>
            <a:r>
              <a:rPr lang="en-US" b="1" dirty="0" err="1"/>
              <a:t>HiCanu</a:t>
            </a:r>
            <a:r>
              <a:rPr lang="en-US" b="1" dirty="0"/>
              <a:t>: accurate assembly of segmental duplications, satellites, and allelic variants from high-fidelity long reads. </a:t>
            </a:r>
            <a:r>
              <a:rPr lang="en-US" dirty="0" err="1"/>
              <a:t>Nurk</a:t>
            </a:r>
            <a:r>
              <a:rPr lang="en-US" dirty="0"/>
              <a:t> et al. </a:t>
            </a:r>
            <a:r>
              <a:rPr lang="en-US" i="1" dirty="0"/>
              <a:t>Genome Research </a:t>
            </a:r>
            <a:r>
              <a:rPr lang="en-US" dirty="0"/>
              <a:t>(2020)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608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6A9A6B4-ACD4-C34B-B7F1-DF47A960BA27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419600" y="2667001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7DAFC3-11C7-004C-AF72-4437C40E21B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53200" y="2667001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4F2E76-BD4F-0D4B-BC65-2661DE71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1"/>
            <a:ext cx="11039856" cy="838200"/>
          </a:xfrm>
        </p:spPr>
        <p:txBody>
          <a:bodyPr>
            <a:normAutofit fontScale="92500"/>
          </a:bodyPr>
          <a:lstStyle/>
          <a:p>
            <a:r>
              <a:rPr lang="en-US" dirty="0"/>
              <a:t>Nanopore UL read length distribution is long tailed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29E7E-0641-DD47-9E8A-764799CF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resolve repeats: length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99639-0CF7-A04F-BA12-B6C6CA812194}"/>
              </a:ext>
            </a:extLst>
          </p:cNvPr>
          <p:cNvGrpSpPr/>
          <p:nvPr/>
        </p:nvGrpSpPr>
        <p:grpSpPr>
          <a:xfrm>
            <a:off x="711200" y="5133730"/>
            <a:ext cx="10464800" cy="657471"/>
            <a:chOff x="711200" y="4243265"/>
            <a:chExt cx="10464800" cy="6574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7F15E51-6881-7C4F-86C9-FEB9712CFC34}"/>
                </a:ext>
              </a:extLst>
            </p:cNvPr>
            <p:cNvCxnSpPr/>
            <p:nvPr/>
          </p:nvCxnSpPr>
          <p:spPr>
            <a:xfrm>
              <a:off x="711200" y="4572000"/>
              <a:ext cx="1046480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0CBAEB6-CB18-744C-B275-85E0616318BE}"/>
                </a:ext>
              </a:extLst>
            </p:cNvPr>
            <p:cNvSpPr/>
            <p:nvPr/>
          </p:nvSpPr>
          <p:spPr>
            <a:xfrm>
              <a:off x="4419600" y="4243265"/>
              <a:ext cx="2133600" cy="65747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9A8A65-57FD-5E41-8077-181EC170A6F2}"/>
              </a:ext>
            </a:extLst>
          </p:cNvPr>
          <p:cNvGrpSpPr/>
          <p:nvPr/>
        </p:nvGrpSpPr>
        <p:grpSpPr>
          <a:xfrm>
            <a:off x="1030013" y="4495800"/>
            <a:ext cx="9256987" cy="0"/>
            <a:chOff x="1030014" y="4600902"/>
            <a:chExt cx="9256986" cy="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E7D5C9-63A0-5646-B1F6-6C422E15466C}"/>
                </a:ext>
              </a:extLst>
            </p:cNvPr>
            <p:cNvCxnSpPr>
              <a:cxnSpLocks/>
            </p:cNvCxnSpPr>
            <p:nvPr/>
          </p:nvCxnSpPr>
          <p:spPr>
            <a:xfrm>
              <a:off x="1030014" y="4600902"/>
              <a:ext cx="361818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47B78B-9603-604D-912B-297B586790A5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4600902"/>
              <a:ext cx="838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2273E6-1073-7642-809C-68EE1B0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600902"/>
              <a:ext cx="1219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640E94-C0B0-C24A-8075-B4C53C92A5E2}"/>
                </a:ext>
              </a:extLst>
            </p:cNvPr>
            <p:cNvCxnSpPr>
              <a:cxnSpLocks/>
            </p:cNvCxnSpPr>
            <p:nvPr/>
          </p:nvCxnSpPr>
          <p:spPr>
            <a:xfrm>
              <a:off x="9296400" y="4600902"/>
              <a:ext cx="9906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E26F3D-0B62-EC4F-917C-094E6D71C9A0}"/>
              </a:ext>
            </a:extLst>
          </p:cNvPr>
          <p:cNvGrpSpPr/>
          <p:nvPr/>
        </p:nvGrpSpPr>
        <p:grpSpPr>
          <a:xfrm>
            <a:off x="1727200" y="4114800"/>
            <a:ext cx="9245600" cy="0"/>
            <a:chOff x="1727200" y="4219902"/>
            <a:chExt cx="9245600" cy="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3C7783-2B4C-194B-B644-B59867D96227}"/>
                </a:ext>
              </a:extLst>
            </p:cNvPr>
            <p:cNvCxnSpPr>
              <a:cxnSpLocks/>
            </p:cNvCxnSpPr>
            <p:nvPr/>
          </p:nvCxnSpPr>
          <p:spPr>
            <a:xfrm>
              <a:off x="1727200" y="4219902"/>
              <a:ext cx="939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D97EDF-6DCC-6B4C-92F6-222043A06353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219902"/>
              <a:ext cx="2921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B21DFF-B635-3242-8627-0637FC8EAA54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219902"/>
              <a:ext cx="8890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2F98110-4EC2-9D48-B16B-9E2D8C3BCA1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0" y="4219902"/>
              <a:ext cx="1320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93D865-45C6-614B-AD57-BBB0CBD78E31}"/>
                </a:ext>
              </a:extLst>
            </p:cNvPr>
            <p:cNvCxnSpPr>
              <a:cxnSpLocks/>
            </p:cNvCxnSpPr>
            <p:nvPr/>
          </p:nvCxnSpPr>
          <p:spPr>
            <a:xfrm>
              <a:off x="8331200" y="4219902"/>
              <a:ext cx="965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1883BC-813A-EB46-8727-A3FFDCF28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0" y="4219902"/>
              <a:ext cx="685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FCC5E3-5843-AF4E-8DF3-33BA645B42C2}"/>
              </a:ext>
            </a:extLst>
          </p:cNvPr>
          <p:cNvGrpSpPr/>
          <p:nvPr/>
        </p:nvGrpSpPr>
        <p:grpSpPr>
          <a:xfrm>
            <a:off x="1689101" y="3352800"/>
            <a:ext cx="9359900" cy="0"/>
            <a:chOff x="1689100" y="3305502"/>
            <a:chExt cx="9359900" cy="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8910C24-59C4-BB41-84B1-94268FE6E817}"/>
                </a:ext>
              </a:extLst>
            </p:cNvPr>
            <p:cNvCxnSpPr>
              <a:cxnSpLocks/>
            </p:cNvCxnSpPr>
            <p:nvPr/>
          </p:nvCxnSpPr>
          <p:spPr>
            <a:xfrm>
              <a:off x="1689100" y="3305502"/>
              <a:ext cx="12065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4B95D58-8FB6-AD4C-8EE6-5A93EB0DBEA4}"/>
                </a:ext>
              </a:extLst>
            </p:cNvPr>
            <p:cNvCxnSpPr>
              <a:cxnSpLocks/>
            </p:cNvCxnSpPr>
            <p:nvPr/>
          </p:nvCxnSpPr>
          <p:spPr>
            <a:xfrm>
              <a:off x="3736428" y="3305502"/>
              <a:ext cx="568872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DBBD5DE-B868-6D4E-BACA-A5ADEF741A3F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305502"/>
              <a:ext cx="5715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5C8292B-9231-AE48-B597-F762E800BD2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305502"/>
              <a:ext cx="5207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BDF372D-1582-634E-9236-B433B841C44F}"/>
                </a:ext>
              </a:extLst>
            </p:cNvPr>
            <p:cNvCxnSpPr>
              <a:cxnSpLocks/>
            </p:cNvCxnSpPr>
            <p:nvPr/>
          </p:nvCxnSpPr>
          <p:spPr>
            <a:xfrm>
              <a:off x="8788400" y="3305502"/>
              <a:ext cx="584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53604D-A46A-FA4B-A504-B80F2A112E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200" y="3305502"/>
              <a:ext cx="939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83EFD2-4369-F548-900B-443DC4ED31D7}"/>
              </a:ext>
            </a:extLst>
          </p:cNvPr>
          <p:cNvGrpSpPr/>
          <p:nvPr/>
        </p:nvGrpSpPr>
        <p:grpSpPr>
          <a:xfrm>
            <a:off x="4876801" y="5326996"/>
            <a:ext cx="1016001" cy="271843"/>
            <a:chOff x="1617132" y="4571998"/>
            <a:chExt cx="592668" cy="20388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97E5003-5F8A-104E-9B3C-5076A41BB97E}"/>
                </a:ext>
              </a:extLst>
            </p:cNvPr>
            <p:cNvCxnSpPr/>
            <p:nvPr/>
          </p:nvCxnSpPr>
          <p:spPr>
            <a:xfrm>
              <a:off x="1617132" y="4571998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A21714-FD85-4443-A97F-23699F99CDD2}"/>
                </a:ext>
              </a:extLst>
            </p:cNvPr>
            <p:cNvCxnSpPr/>
            <p:nvPr/>
          </p:nvCxnSpPr>
          <p:spPr>
            <a:xfrm>
              <a:off x="2209800" y="4572679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A81076-32E1-1243-8428-2DB4E7A77B6C}"/>
              </a:ext>
            </a:extLst>
          </p:cNvPr>
          <p:cNvGrpSpPr/>
          <p:nvPr/>
        </p:nvGrpSpPr>
        <p:grpSpPr>
          <a:xfrm>
            <a:off x="787400" y="2971802"/>
            <a:ext cx="9474200" cy="5255"/>
            <a:chOff x="990600" y="2819400"/>
            <a:chExt cx="9474200" cy="5255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5358ED2-C0BE-5047-B73E-E964420AD2EC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" y="2824655"/>
              <a:ext cx="939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C02BDB2-50A7-E244-A82B-500E9DD2849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2824655"/>
              <a:ext cx="330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BB41590-ABBE-BA4C-9964-028F22CAC576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2824655"/>
              <a:ext cx="7112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4BD16E-437D-0E44-ADD1-7F632E307AF7}"/>
                </a:ext>
              </a:extLst>
            </p:cNvPr>
            <p:cNvCxnSpPr>
              <a:cxnSpLocks/>
            </p:cNvCxnSpPr>
            <p:nvPr/>
          </p:nvCxnSpPr>
          <p:spPr>
            <a:xfrm>
              <a:off x="9296400" y="2819400"/>
              <a:ext cx="1168400" cy="525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4D4D36F-3438-9944-8224-C5E85F0091CA}"/>
                </a:ext>
              </a:extLst>
            </p:cNvPr>
            <p:cNvCxnSpPr>
              <a:cxnSpLocks/>
            </p:cNvCxnSpPr>
            <p:nvPr/>
          </p:nvCxnSpPr>
          <p:spPr>
            <a:xfrm>
              <a:off x="4165600" y="2819400"/>
              <a:ext cx="3657600" cy="0"/>
            </a:xfrm>
            <a:prstGeom prst="straightConnector1">
              <a:avLst/>
            </a:prstGeom>
            <a:ln w="38100" cap="flat">
              <a:solidFill>
                <a:srgbClr val="7030A0"/>
              </a:solidFill>
              <a:prstDash val="lgDashDotDot"/>
              <a:miter lim="800000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C12772-F830-E549-B58E-12F514AA0A82}"/>
              </a:ext>
            </a:extLst>
          </p:cNvPr>
          <p:cNvGrpSpPr/>
          <p:nvPr/>
        </p:nvGrpSpPr>
        <p:grpSpPr>
          <a:xfrm>
            <a:off x="749301" y="3733800"/>
            <a:ext cx="10223500" cy="0"/>
            <a:chOff x="749300" y="3762702"/>
            <a:chExt cx="10223500" cy="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B19434-A3FB-194D-994E-2810DC6E9AA2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14" y="3762702"/>
              <a:ext cx="361818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89A546-43DB-BA44-A9B8-52EBCF8EBD07}"/>
                </a:ext>
              </a:extLst>
            </p:cNvPr>
            <p:cNvCxnSpPr>
              <a:cxnSpLocks/>
            </p:cNvCxnSpPr>
            <p:nvPr/>
          </p:nvCxnSpPr>
          <p:spPr>
            <a:xfrm>
              <a:off x="749300" y="3762702"/>
              <a:ext cx="939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535C506-522F-4A46-8A85-649C107AFD14}"/>
                </a:ext>
              </a:extLst>
            </p:cNvPr>
            <p:cNvCxnSpPr>
              <a:cxnSpLocks/>
            </p:cNvCxnSpPr>
            <p:nvPr/>
          </p:nvCxnSpPr>
          <p:spPr>
            <a:xfrm>
              <a:off x="2425700" y="3762702"/>
              <a:ext cx="11557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36452F-73A0-7745-A5DF-BA4A29F8E7E4}"/>
                </a:ext>
              </a:extLst>
            </p:cNvPr>
            <p:cNvCxnSpPr>
              <a:cxnSpLocks/>
            </p:cNvCxnSpPr>
            <p:nvPr/>
          </p:nvCxnSpPr>
          <p:spPr>
            <a:xfrm>
              <a:off x="4450080" y="3762702"/>
              <a:ext cx="812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6A44C48-8ABD-D74E-BEA1-5812CAB0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62702"/>
              <a:ext cx="6985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lgDashDot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051E4-2E67-B340-B6EC-9F020949EA0D}"/>
              </a:ext>
            </a:extLst>
          </p:cNvPr>
          <p:cNvGrpSpPr/>
          <p:nvPr/>
        </p:nvGrpSpPr>
        <p:grpSpPr>
          <a:xfrm>
            <a:off x="2438400" y="4750709"/>
            <a:ext cx="8915400" cy="270935"/>
            <a:chOff x="1828800" y="3563031"/>
            <a:chExt cx="6686550" cy="2032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7AB7FD4-03E5-F249-A49F-1816343EA7AD}"/>
                </a:ext>
              </a:extLst>
            </p:cNvPr>
            <p:cNvGrpSpPr/>
            <p:nvPr/>
          </p:nvGrpSpPr>
          <p:grpSpPr>
            <a:xfrm>
              <a:off x="1828800" y="3657600"/>
              <a:ext cx="6686550" cy="0"/>
              <a:chOff x="2438400" y="5029772"/>
              <a:chExt cx="8915400" cy="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6F13461-CF2D-474B-A812-204F4F5F73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400" y="5029772"/>
                <a:ext cx="6096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55385A3-2007-0A4D-9858-7C7A347DC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8200" y="5029772"/>
                <a:ext cx="8763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485396A-628F-A547-A884-4120A5BAE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8600" y="5029772"/>
                <a:ext cx="7493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AF7C159-717C-364B-B786-F9325CED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4614" y="5029772"/>
                <a:ext cx="570186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1B3F2F4-A13E-E54B-B01C-F9680B659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7600" y="5029772"/>
                <a:ext cx="13716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A20AA6A-88BA-8D44-9577-CEDC48A4B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68000" y="5029772"/>
                <a:ext cx="6858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prstDash val="lgDashDot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7F8AB83-2253-BC4F-9720-53A7F7FE1051}"/>
                </a:ext>
              </a:extLst>
            </p:cNvPr>
            <p:cNvCxnSpPr/>
            <p:nvPr/>
          </p:nvCxnSpPr>
          <p:spPr>
            <a:xfrm>
              <a:off x="4419601" y="3563031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ight Arrow 53">
            <a:extLst>
              <a:ext uri="{FF2B5EF4-FFF2-40B4-BE49-F238E27FC236}">
                <a16:creationId xmlns:a16="http://schemas.microsoft.com/office/drawing/2014/main" id="{DA44931F-6065-314C-9444-A782DA91C9E9}"/>
              </a:ext>
            </a:extLst>
          </p:cNvPr>
          <p:cNvSpPr/>
          <p:nvPr/>
        </p:nvSpPr>
        <p:spPr>
          <a:xfrm>
            <a:off x="8180832" y="5143669"/>
            <a:ext cx="2133600" cy="65747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6A878B-9AA1-2542-95FE-5898CF7DF36A}"/>
              </a:ext>
            </a:extLst>
          </p:cNvPr>
          <p:cNvCxnSpPr>
            <a:cxnSpLocks/>
          </p:cNvCxnSpPr>
          <p:nvPr/>
        </p:nvCxnSpPr>
        <p:spPr>
          <a:xfrm flipV="1">
            <a:off x="8168640" y="2670049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5B7EC85-E600-944E-A8E8-5C37A0BBB463}"/>
              </a:ext>
            </a:extLst>
          </p:cNvPr>
          <p:cNvCxnSpPr>
            <a:cxnSpLocks/>
          </p:cNvCxnSpPr>
          <p:nvPr/>
        </p:nvCxnSpPr>
        <p:spPr>
          <a:xfrm flipV="1">
            <a:off x="10302240" y="2670049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6A9A6B4-ACD4-C34B-B7F1-DF47A960BA27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419600" y="2667001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7DAFC3-11C7-004C-AF72-4437C40E21B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53200" y="2667001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4F2E76-BD4F-0D4B-BC65-2661DE71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1"/>
            <a:ext cx="11039856" cy="838200"/>
          </a:xfrm>
        </p:spPr>
        <p:txBody>
          <a:bodyPr>
            <a:normAutofit/>
          </a:bodyPr>
          <a:lstStyle/>
          <a:p>
            <a:r>
              <a:rPr lang="en-US" dirty="0"/>
              <a:t>HiFi reads are accurate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29E7E-0641-DD47-9E8A-764799CF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resolve repeats: accuracy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99639-0CF7-A04F-BA12-B6C6CA812194}"/>
              </a:ext>
            </a:extLst>
          </p:cNvPr>
          <p:cNvGrpSpPr/>
          <p:nvPr/>
        </p:nvGrpSpPr>
        <p:grpSpPr>
          <a:xfrm>
            <a:off x="711200" y="5133730"/>
            <a:ext cx="10464800" cy="657471"/>
            <a:chOff x="711200" y="4243265"/>
            <a:chExt cx="10464800" cy="6574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7F15E51-6881-7C4F-86C9-FEB9712CFC34}"/>
                </a:ext>
              </a:extLst>
            </p:cNvPr>
            <p:cNvCxnSpPr/>
            <p:nvPr/>
          </p:nvCxnSpPr>
          <p:spPr>
            <a:xfrm>
              <a:off x="711200" y="4572000"/>
              <a:ext cx="10464800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0CBAEB6-CB18-744C-B275-85E0616318BE}"/>
                </a:ext>
              </a:extLst>
            </p:cNvPr>
            <p:cNvSpPr/>
            <p:nvPr/>
          </p:nvSpPr>
          <p:spPr>
            <a:xfrm>
              <a:off x="4419600" y="4243265"/>
              <a:ext cx="2133600" cy="65747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E26F3D-0B62-EC4F-917C-094E6D71C9A0}"/>
              </a:ext>
            </a:extLst>
          </p:cNvPr>
          <p:cNvGrpSpPr/>
          <p:nvPr/>
        </p:nvGrpSpPr>
        <p:grpSpPr>
          <a:xfrm>
            <a:off x="1727200" y="4114800"/>
            <a:ext cx="9245600" cy="0"/>
            <a:chOff x="1727200" y="4219902"/>
            <a:chExt cx="9245600" cy="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3C7783-2B4C-194B-B644-B59867D96227}"/>
                </a:ext>
              </a:extLst>
            </p:cNvPr>
            <p:cNvCxnSpPr>
              <a:cxnSpLocks/>
            </p:cNvCxnSpPr>
            <p:nvPr/>
          </p:nvCxnSpPr>
          <p:spPr>
            <a:xfrm>
              <a:off x="1727200" y="4219902"/>
              <a:ext cx="939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D97EDF-6DCC-6B4C-92F6-222043A06353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219902"/>
              <a:ext cx="2921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B21DFF-B635-3242-8627-0637FC8EAA54}"/>
                </a:ext>
              </a:extLst>
            </p:cNvPr>
            <p:cNvCxnSpPr>
              <a:cxnSpLocks/>
            </p:cNvCxnSpPr>
            <p:nvPr/>
          </p:nvCxnSpPr>
          <p:spPr>
            <a:xfrm>
              <a:off x="5308600" y="4219902"/>
              <a:ext cx="558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2F98110-4EC2-9D48-B16B-9E2D8C3BCA1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0" y="4219902"/>
              <a:ext cx="1320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93D865-45C6-614B-AD57-BBB0CBD78E31}"/>
                </a:ext>
              </a:extLst>
            </p:cNvPr>
            <p:cNvCxnSpPr>
              <a:cxnSpLocks/>
            </p:cNvCxnSpPr>
            <p:nvPr/>
          </p:nvCxnSpPr>
          <p:spPr>
            <a:xfrm>
              <a:off x="8788400" y="4219902"/>
              <a:ext cx="5080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1883BC-813A-EB46-8727-A3FFDCF28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0" y="4219902"/>
              <a:ext cx="685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679D4D-DBEC-8E48-A8C0-32282FAECFBE}"/>
              </a:ext>
            </a:extLst>
          </p:cNvPr>
          <p:cNvGrpSpPr/>
          <p:nvPr/>
        </p:nvGrpSpPr>
        <p:grpSpPr>
          <a:xfrm>
            <a:off x="4876801" y="5326997"/>
            <a:ext cx="1016001" cy="270935"/>
            <a:chOff x="1617132" y="4571998"/>
            <a:chExt cx="592668" cy="20320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AF13F9-DF8D-4C42-865B-B939A39711F6}"/>
                </a:ext>
              </a:extLst>
            </p:cNvPr>
            <p:cNvCxnSpPr/>
            <p:nvPr/>
          </p:nvCxnSpPr>
          <p:spPr>
            <a:xfrm>
              <a:off x="1617132" y="4571998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6164C5-9491-1F42-9D08-47FF7768AA36}"/>
                </a:ext>
              </a:extLst>
            </p:cNvPr>
            <p:cNvCxnSpPr/>
            <p:nvPr/>
          </p:nvCxnSpPr>
          <p:spPr>
            <a:xfrm>
              <a:off x="2209800" y="4571998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CE87E1-108F-9446-91E1-76DC7052442B}"/>
              </a:ext>
            </a:extLst>
          </p:cNvPr>
          <p:cNvGrpSpPr/>
          <p:nvPr/>
        </p:nvGrpSpPr>
        <p:grpSpPr>
          <a:xfrm>
            <a:off x="787400" y="2819401"/>
            <a:ext cx="9474200" cy="270935"/>
            <a:chOff x="590550" y="2114550"/>
            <a:chExt cx="7105650" cy="20320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279661C-85EE-0B4D-A5FB-CA228A788DFE}"/>
                </a:ext>
              </a:extLst>
            </p:cNvPr>
            <p:cNvGrpSpPr/>
            <p:nvPr/>
          </p:nvGrpSpPr>
          <p:grpSpPr>
            <a:xfrm>
              <a:off x="590550" y="2228851"/>
              <a:ext cx="7105650" cy="3941"/>
              <a:chOff x="990600" y="2819400"/>
              <a:chExt cx="9474200" cy="525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B91EDBD-D236-574B-9E49-DE0930F30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600" y="2824655"/>
                <a:ext cx="9398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C0468D-4B8D-5342-ACA2-E439C34F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000" y="2824655"/>
                <a:ext cx="3302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0B90FE8-B4B1-D94B-B98B-59E267095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7200" y="2824655"/>
                <a:ext cx="7112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CB53D73-3648-1548-9F41-99033DEB3D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6400" y="2819400"/>
                <a:ext cx="1168400" cy="525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DAF0F30-BD22-AD4D-8FDD-C9240E2A2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5840" y="2819400"/>
                <a:ext cx="1584960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92A4D1-BB04-B145-9ACC-789C8B63D0B5}"/>
                </a:ext>
              </a:extLst>
            </p:cNvPr>
            <p:cNvCxnSpPr/>
            <p:nvPr/>
          </p:nvCxnSpPr>
          <p:spPr>
            <a:xfrm>
              <a:off x="3657600" y="2114550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93AB74-E283-D049-B58D-56921F033C35}"/>
                </a:ext>
              </a:extLst>
            </p:cNvPr>
            <p:cNvCxnSpPr/>
            <p:nvPr/>
          </p:nvCxnSpPr>
          <p:spPr>
            <a:xfrm>
              <a:off x="4419601" y="2114550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9B4449-F4FB-3843-8B1D-7CE99A769BA8}"/>
              </a:ext>
            </a:extLst>
          </p:cNvPr>
          <p:cNvGrpSpPr/>
          <p:nvPr/>
        </p:nvGrpSpPr>
        <p:grpSpPr>
          <a:xfrm>
            <a:off x="749301" y="3596641"/>
            <a:ext cx="6647180" cy="270935"/>
            <a:chOff x="561975" y="2697480"/>
            <a:chExt cx="4985385" cy="2032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CCDEC3C-865C-0A44-B108-0ABFFBE96692}"/>
                </a:ext>
              </a:extLst>
            </p:cNvPr>
            <p:cNvGrpSpPr/>
            <p:nvPr/>
          </p:nvGrpSpPr>
          <p:grpSpPr>
            <a:xfrm>
              <a:off x="561975" y="2800350"/>
              <a:ext cx="4985385" cy="10767"/>
              <a:chOff x="749300" y="3762702"/>
              <a:chExt cx="6647180" cy="1076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06DE9C5-F275-764B-9902-0ADE9063A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1520" y="3773469"/>
                <a:ext cx="1584960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F5804E-2F2D-EE48-AFD8-A97AE79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300" y="3762702"/>
                <a:ext cx="9398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E3CFCA2-7B39-844D-89FD-AF593B035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5700" y="3762702"/>
                <a:ext cx="11557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D5A7112-FA69-3046-A34E-56665683E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5300" y="3762702"/>
                <a:ext cx="8128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19CE77-F880-3F45-B748-40A69F85DF44}"/>
                </a:ext>
              </a:extLst>
            </p:cNvPr>
            <p:cNvCxnSpPr/>
            <p:nvPr/>
          </p:nvCxnSpPr>
          <p:spPr>
            <a:xfrm>
              <a:off x="4419601" y="2697480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0EB88C-6A75-B440-83AB-71F3CFDE245D}"/>
                </a:ext>
              </a:extLst>
            </p:cNvPr>
            <p:cNvCxnSpPr/>
            <p:nvPr/>
          </p:nvCxnSpPr>
          <p:spPr>
            <a:xfrm>
              <a:off x="3657600" y="2697480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AB7FD4-03E5-F249-A49F-1816343EA7AD}"/>
              </a:ext>
            </a:extLst>
          </p:cNvPr>
          <p:cNvGrpSpPr/>
          <p:nvPr/>
        </p:nvGrpSpPr>
        <p:grpSpPr>
          <a:xfrm>
            <a:off x="2032000" y="4874985"/>
            <a:ext cx="8915400" cy="908"/>
            <a:chOff x="2438400" y="5029091"/>
            <a:chExt cx="8915400" cy="68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6F13461-CF2D-474B-A812-204F4F5F73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5029772"/>
              <a:ext cx="6096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5385A3-2007-0A4D-9858-7C7A347DC1D6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0" y="5029772"/>
              <a:ext cx="8763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85396A-628F-A547-A884-4120A5BAEE6E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5029091"/>
              <a:ext cx="7493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F7C159-717C-364B-B786-F9325CEDADF2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14" y="5029772"/>
              <a:ext cx="570186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B3F2F4-A13E-E54B-B01C-F9680B659375}"/>
                </a:ext>
              </a:extLst>
            </p:cNvPr>
            <p:cNvCxnSpPr>
              <a:cxnSpLocks/>
            </p:cNvCxnSpPr>
            <p:nvPr/>
          </p:nvCxnSpPr>
          <p:spPr>
            <a:xfrm>
              <a:off x="8737600" y="5029772"/>
              <a:ext cx="13716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20AA6A-88BA-8D44-9577-CEDC48A4B2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0" y="5029772"/>
              <a:ext cx="6858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6B1A7-5702-854D-9D40-FA272BE94AB0}"/>
              </a:ext>
            </a:extLst>
          </p:cNvPr>
          <p:cNvGrpSpPr/>
          <p:nvPr/>
        </p:nvGrpSpPr>
        <p:grpSpPr>
          <a:xfrm>
            <a:off x="1524001" y="3217333"/>
            <a:ext cx="9359900" cy="270935"/>
            <a:chOff x="1266825" y="2412999"/>
            <a:chExt cx="7019925" cy="2032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FCC5E3-5843-AF4E-8DF3-33BA645B42C2}"/>
                </a:ext>
              </a:extLst>
            </p:cNvPr>
            <p:cNvGrpSpPr/>
            <p:nvPr/>
          </p:nvGrpSpPr>
          <p:grpSpPr>
            <a:xfrm>
              <a:off x="1266825" y="2514600"/>
              <a:ext cx="7019925" cy="0"/>
              <a:chOff x="1689100" y="3305502"/>
              <a:chExt cx="9359900" cy="0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8910C24-59C4-BB41-84B1-94268FE6E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100" y="3305502"/>
                <a:ext cx="12065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4B95D58-8FB6-AD4C-8EE6-5A93EB0DB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6428" y="3305502"/>
                <a:ext cx="568872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DBBD5DE-B868-6D4E-BACA-A5ADEF741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7051" y="3305502"/>
                <a:ext cx="5715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5C8292B-9231-AE48-B597-F762E800B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4500" y="3305502"/>
                <a:ext cx="5207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DF372D-1582-634E-9236-B433B841C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8400" y="3305502"/>
                <a:ext cx="5842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553604D-A46A-FA4B-A504-B80F2A112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9200" y="3305502"/>
                <a:ext cx="9398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610391-3375-8445-A9EB-EC99CE8E40D9}"/>
                </a:ext>
              </a:extLst>
            </p:cNvPr>
            <p:cNvCxnSpPr/>
            <p:nvPr/>
          </p:nvCxnSpPr>
          <p:spPr>
            <a:xfrm>
              <a:off x="4543425" y="2412999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51FB33-9DDC-6C42-915B-FDBA9E015A69}"/>
              </a:ext>
            </a:extLst>
          </p:cNvPr>
          <p:cNvGrpSpPr/>
          <p:nvPr/>
        </p:nvGrpSpPr>
        <p:grpSpPr>
          <a:xfrm>
            <a:off x="3581400" y="4343400"/>
            <a:ext cx="6883400" cy="271843"/>
            <a:chOff x="2686050" y="3257550"/>
            <a:chExt cx="5162550" cy="20388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09A8A65-57FD-5E41-8077-181EC170A6F2}"/>
                </a:ext>
              </a:extLst>
            </p:cNvPr>
            <p:cNvGrpSpPr/>
            <p:nvPr/>
          </p:nvGrpSpPr>
          <p:grpSpPr>
            <a:xfrm>
              <a:off x="2686050" y="3371850"/>
              <a:ext cx="5162550" cy="0"/>
              <a:chOff x="3581401" y="4600902"/>
              <a:chExt cx="6883399" cy="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E7D5C9-63A0-5646-B1F6-6C422E154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401" y="4600902"/>
                <a:ext cx="1600200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A47B78B-9603-604D-912B-297B58679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2600" y="4600902"/>
                <a:ext cx="8382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C2273E6-1073-7642-809C-68EE1B05E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5200" y="4600902"/>
                <a:ext cx="10414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5640E94-C0B0-C24A-8075-B4C53C92A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6400" y="4600902"/>
                <a:ext cx="11684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139AFA3-CA98-0B48-A91A-1A0D836B1465}"/>
                </a:ext>
              </a:extLst>
            </p:cNvPr>
            <p:cNvCxnSpPr/>
            <p:nvPr/>
          </p:nvCxnSpPr>
          <p:spPr>
            <a:xfrm>
              <a:off x="3657600" y="3257550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0E5764-AEB4-534C-8E12-6024834C3C75}"/>
                </a:ext>
              </a:extLst>
            </p:cNvPr>
            <p:cNvCxnSpPr/>
            <p:nvPr/>
          </p:nvCxnSpPr>
          <p:spPr>
            <a:xfrm>
              <a:off x="4419601" y="3258231"/>
              <a:ext cx="0" cy="203201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DC89A00C-59BA-7B4B-98A6-5CAB7EA1E497}"/>
              </a:ext>
            </a:extLst>
          </p:cNvPr>
          <p:cNvSpPr/>
          <p:nvPr/>
        </p:nvSpPr>
        <p:spPr>
          <a:xfrm>
            <a:off x="8184321" y="5133730"/>
            <a:ext cx="2133600" cy="65747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59E7DE-FCD0-E34D-8ED5-91D12E7B1DB8}"/>
              </a:ext>
            </a:extLst>
          </p:cNvPr>
          <p:cNvCxnSpPr>
            <a:cxnSpLocks/>
          </p:cNvCxnSpPr>
          <p:nvPr/>
        </p:nvCxnSpPr>
        <p:spPr>
          <a:xfrm flipV="1">
            <a:off x="8168640" y="2670049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91DD872-C622-E341-8DDC-190B3D636B92}"/>
              </a:ext>
            </a:extLst>
          </p:cNvPr>
          <p:cNvCxnSpPr>
            <a:cxnSpLocks/>
          </p:cNvCxnSpPr>
          <p:nvPr/>
        </p:nvCxnSpPr>
        <p:spPr>
          <a:xfrm flipV="1">
            <a:off x="10302240" y="2670049"/>
            <a:ext cx="0" cy="279546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9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A6902-5E29-9865-65C5-6A0692F82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of both worlds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96B78-42AB-6960-79D9-B944843CC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2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31EE6E-1B43-9845-BB3F-8F8C8800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47800"/>
            <a:ext cx="11039856" cy="460590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HiFi accurate assembly graph</a:t>
            </a:r>
          </a:p>
          <a:p>
            <a:pPr lvl="1" algn="just"/>
            <a:r>
              <a:rPr lang="en-US" dirty="0"/>
              <a:t>Homopolymer compression (CAAAAT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CAT)</a:t>
            </a:r>
          </a:p>
          <a:p>
            <a:pPr lvl="1" algn="just"/>
            <a:r>
              <a:rPr lang="en-US" dirty="0"/>
              <a:t>Alignment-based read cleaning and correction</a:t>
            </a:r>
          </a:p>
          <a:p>
            <a:pPr lvl="1" algn="just"/>
            <a:r>
              <a:rPr lang="en-US" dirty="0"/>
              <a:t>Assembly graph from long </a:t>
            </a:r>
            <a:r>
              <a:rPr lang="en-US" i="1" dirty="0"/>
              <a:t>perfect</a:t>
            </a:r>
            <a:r>
              <a:rPr lang="en-US" dirty="0"/>
              <a:t> overlaps</a:t>
            </a:r>
          </a:p>
          <a:p>
            <a:r>
              <a:rPr lang="en-US" b="1" dirty="0"/>
              <a:t>Nanopore long repeat resolution</a:t>
            </a:r>
          </a:p>
          <a:p>
            <a:pPr lvl="1"/>
            <a:r>
              <a:rPr lang="en-US" dirty="0"/>
              <a:t>Nanopore reads aligned to the graph</a:t>
            </a:r>
          </a:p>
          <a:p>
            <a:pPr lvl="1"/>
            <a:r>
              <a:rPr lang="en-US" dirty="0"/>
              <a:t>Correctly count, order, and orient the repeats</a:t>
            </a:r>
          </a:p>
          <a:p>
            <a:pPr lvl="1"/>
            <a:r>
              <a:rPr lang="en-US" dirty="0"/>
              <a:t>HiFi-based consensus minimizes error-prone polishing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5D9D4B-B307-FC4B-908A-48689CAC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HiFi and ONT</a:t>
            </a:r>
            <a:endParaRPr lang="en-US" sz="3200" dirty="0"/>
          </a:p>
        </p:txBody>
      </p:sp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02D8E17-5CC0-E744-9024-5EC0B390F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152400"/>
            <a:ext cx="114300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38C1E1-B50C-9542-8888-037B429F914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The complete sequence of a human genome.</a:t>
            </a:r>
            <a:br>
              <a:rPr lang="en-US" b="1" dirty="0"/>
            </a:br>
            <a:r>
              <a:rPr lang="en-US" dirty="0" err="1"/>
              <a:t>Nurk</a:t>
            </a:r>
            <a:r>
              <a:rPr lang="en-US" dirty="0"/>
              <a:t>, </a:t>
            </a:r>
            <a:r>
              <a:rPr lang="en-US" dirty="0" err="1"/>
              <a:t>Koren</a:t>
            </a:r>
            <a:r>
              <a:rPr lang="en-US" dirty="0"/>
              <a:t>, </a:t>
            </a:r>
            <a:r>
              <a:rPr lang="en-US" dirty="0" err="1"/>
              <a:t>Rhie</a:t>
            </a:r>
            <a:r>
              <a:rPr lang="en-US" dirty="0"/>
              <a:t>, </a:t>
            </a:r>
            <a:r>
              <a:rPr lang="en-US" dirty="0" err="1"/>
              <a:t>Rautiainen</a:t>
            </a:r>
            <a:r>
              <a:rPr lang="en-US" dirty="0"/>
              <a:t>, et al. </a:t>
            </a:r>
            <a:r>
              <a:rPr lang="en-US" i="1" dirty="0"/>
              <a:t>Science</a:t>
            </a:r>
            <a:r>
              <a:rPr lang="en-US" dirty="0"/>
              <a:t> (2022)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40.2"/>
</p:tagLst>
</file>

<file path=ppt/theme/theme1.xml><?xml version="1.0" encoding="utf-8"?>
<a:theme xmlns:a="http://schemas.openxmlformats.org/drawingml/2006/main" name="2_Custom Design">
  <a:themeElements>
    <a:clrScheme name="for Grey backgrounds">
      <a:dk1>
        <a:srgbClr val="001A56"/>
      </a:dk1>
      <a:lt1>
        <a:srgbClr val="FFFFFF"/>
      </a:lt1>
      <a:dk2>
        <a:srgbClr val="616165"/>
      </a:dk2>
      <a:lt2>
        <a:srgbClr val="5FE0D3"/>
      </a:lt2>
      <a:accent1>
        <a:srgbClr val="000064"/>
      </a:accent1>
      <a:accent2>
        <a:srgbClr val="FE7F01"/>
      </a:accent2>
      <a:accent3>
        <a:srgbClr val="5C1E9E"/>
      </a:accent3>
      <a:accent4>
        <a:srgbClr val="00BC0E"/>
      </a:accent4>
      <a:accent5>
        <a:srgbClr val="000000"/>
      </a:accent5>
      <a:accent6>
        <a:srgbClr val="04164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17085</TotalTime>
  <Words>1129</Words>
  <Application>Microsoft Macintosh PowerPoint</Application>
  <PresentationFormat>Widescreen</PresentationFormat>
  <Paragraphs>187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Helvetica Neue</vt:lpstr>
      <vt:lpstr>Wingdings</vt:lpstr>
      <vt:lpstr>2_Custom Design</vt:lpstr>
      <vt:lpstr>Complete, telomere-to-telomere assembly of diploid human genomes and beyond</vt:lpstr>
      <vt:lpstr>Telomere-to-Telomere</vt:lpstr>
      <vt:lpstr>A new era of sequencing</vt:lpstr>
      <vt:lpstr>Nanopore ultra-long sequencing</vt:lpstr>
      <vt:lpstr>PacBio circular consensus sequencing</vt:lpstr>
      <vt:lpstr>Two ways to resolve repeats: length</vt:lpstr>
      <vt:lpstr>Two ways to resolve repeats: accuracy</vt:lpstr>
      <vt:lpstr>Best of both worlds</vt:lpstr>
      <vt:lpstr>Integrating HiFi and ONT</vt:lpstr>
      <vt:lpstr>Simplifying the HiFi graph</vt:lpstr>
      <vt:lpstr>Manual analysis is time consuming</vt:lpstr>
      <vt:lpstr>…and error prone</vt:lpstr>
      <vt:lpstr>Can we automate this?</vt:lpstr>
      <vt:lpstr>Verkko!</vt:lpstr>
      <vt:lpstr>State of the assembly, Sept 2024</vt:lpstr>
      <vt:lpstr>State of the assembly, Sept 2024</vt:lpstr>
      <vt:lpstr>How do we know it’s any good?</vt:lpstr>
      <vt:lpstr>T2T QC</vt:lpstr>
      <vt:lpstr>QC: Not only summary metrics!</vt:lpstr>
      <vt:lpstr>Genome graphs are our friends</vt:lpstr>
      <vt:lpstr>Graph, the “Good, the meh and the ugly”</vt:lpstr>
      <vt:lpstr>Graph, the “Good, the meh and the ugly”</vt:lpstr>
      <vt:lpstr>Graph, the “Good, the meh and the ugly”</vt:lpstr>
      <vt:lpstr>What can go wrong?</vt:lpstr>
      <vt:lpstr>Too few T2T, fragmented assembly </vt:lpstr>
      <vt:lpstr>Phasing issues: large homozygous regions </vt:lpstr>
      <vt:lpstr>Heterozygosity level matters!</vt:lpstr>
      <vt:lpstr>Large tandem repeats</vt:lpstr>
      <vt:lpstr>“Biological” conclusions from graphs  </vt:lpstr>
      <vt:lpstr>Team T2T (…and many more)</vt:lpstr>
    </vt:vector>
  </TitlesOfParts>
  <Company>NHGRI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 Aguila, Ernesto (NIH/NHGRI) [C]</dc:creator>
  <cp:lastModifiedBy>Koren, Sergey (NIH/NHGRI) [E]</cp:lastModifiedBy>
  <cp:revision>2159</cp:revision>
  <cp:lastPrinted>2020-11-12T01:17:54Z</cp:lastPrinted>
  <dcterms:created xsi:type="dcterms:W3CDTF">2016-02-09T15:15:29Z</dcterms:created>
  <dcterms:modified xsi:type="dcterms:W3CDTF">2024-09-13T21:33:46Z</dcterms:modified>
</cp:coreProperties>
</file>